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98" r:id="rId6"/>
    <p:sldId id="296" r:id="rId7"/>
    <p:sldId id="283" r:id="rId8"/>
    <p:sldId id="284" r:id="rId9"/>
    <p:sldId id="285" r:id="rId10"/>
    <p:sldId id="286" r:id="rId11"/>
    <p:sldId id="287" r:id="rId12"/>
    <p:sldId id="293" r:id="rId13"/>
    <p:sldId id="288" r:id="rId14"/>
    <p:sldId id="290" r:id="rId15"/>
    <p:sldId id="291" r:id="rId16"/>
    <p:sldId id="295" r:id="rId17"/>
    <p:sldId id="276" r:id="rId18"/>
    <p:sldId id="297" r:id="rId19"/>
    <p:sldId id="292" r:id="rId20"/>
    <p:sldId id="2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F9AB55B2-3646-4E97-5008-221B4B481D07}" name="Humza Sheikh" initials="HS" userId="a643b08e4475224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0DAD2-B749-415B-AA60-9928FBF6D6BF}" v="2119" dt="2023-12-06T21:21:51.66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105" d="100"/>
          <a:sy n="105" d="100"/>
        </p:scale>
        <p:origin x="834" y="9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12/6/2023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valvesoftware.com/en/index/headse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lmimmersive.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youtube.com/watch?v=hrjly2M7KbA" TargetMode="External"/><Relationship Id="rId13" Type="http://schemas.openxmlformats.org/officeDocument/2006/relationships/hyperlink" Target="https://schellgames.com/" TargetMode="External"/><Relationship Id="rId18" Type="http://schemas.openxmlformats.org/officeDocument/2006/relationships/hyperlink" Target="https://www.youtube.com/watch?v=kBrGYfMfIwc" TargetMode="External"/><Relationship Id="rId3" Type="http://schemas.openxmlformats.org/officeDocument/2006/relationships/hyperlink" Target="https://www.oculus.info/studio" TargetMode="External"/><Relationship Id="rId7" Type="http://schemas.openxmlformats.org/officeDocument/2006/relationships/hyperlink" Target="https://www.polyarcgames.com/" TargetMode="External"/><Relationship Id="rId12" Type="http://schemas.openxmlformats.org/officeDocument/2006/relationships/hyperlink" Target="https://www.youtube.com/watch?v=UgrBa7Xzv_o" TargetMode="External"/><Relationship Id="rId17" Type="http://schemas.openxmlformats.org/officeDocument/2006/relationships/hyperlink" Target="https://fasttravelgames.com/" TargetMode="External"/><Relationship Id="rId2" Type="http://schemas.openxmlformats.org/officeDocument/2006/relationships/slide" Target="../slides/slide10.xml"/><Relationship Id="rId16" Type="http://schemas.openxmlformats.org/officeDocument/2006/relationships/hyperlink" Target="https://www.youtube.com/watch?v=2pmV2mwAV9k" TargetMode="External"/><Relationship Id="rId1" Type="http://schemas.openxmlformats.org/officeDocument/2006/relationships/notesMaster" Target="../notesMasters/notesMaster1.xml"/><Relationship Id="rId6" Type="http://schemas.openxmlformats.org/officeDocument/2006/relationships/hyperlink" Target="https://www.youtube.com/watch?v=KUwzpaReU5g" TargetMode="External"/><Relationship Id="rId11" Type="http://schemas.openxmlformats.org/officeDocument/2006/relationships/hyperlink" Target="https://www.archiact.com/" TargetMode="External"/><Relationship Id="rId5" Type="http://schemas.openxmlformats.org/officeDocument/2006/relationships/hyperlink" Target="https://www.cloudheadgames.com/" TargetMode="External"/><Relationship Id="rId15" Type="http://schemas.openxmlformats.org/officeDocument/2006/relationships/hyperlink" Target="https://www.readyatdawn.com/" TargetMode="External"/><Relationship Id="rId10" Type="http://schemas.openxmlformats.org/officeDocument/2006/relationships/hyperlink" Target="https://www.youtube.com/watch?v=Az14PAevsFc" TargetMode="External"/><Relationship Id="rId4" Type="http://schemas.openxmlformats.org/officeDocument/2006/relationships/hyperlink" Target="https://www.youtube.com/watch?v=wq8EXq4elis" TargetMode="External"/><Relationship Id="rId9" Type="http://schemas.openxmlformats.org/officeDocument/2006/relationships/hyperlink" Target="https://survios.com/studio/" TargetMode="External"/><Relationship Id="rId14" Type="http://schemas.openxmlformats.org/officeDocument/2006/relationships/hyperlink" Target="https://www.youtube.com/watch?v=udg_jSMG7SQ"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buFont typeface="Arial" panose="020B0604020202020204" pitchFamily="34" charset="0"/>
              <a:buChar char="•"/>
            </a:pPr>
            <a:r>
              <a:rPr lang="en-CA" sz="1200" dirty="0">
                <a:latin typeface="Calibri" panose="020F0502020204030204" pitchFamily="34" charset="0"/>
                <a:cs typeface="Times New Roman" panose="02020603050405020304" pitchFamily="18" charset="0"/>
              </a:rPr>
              <a:t>I want to say a special thanks Mr. </a:t>
            </a:r>
            <a:r>
              <a:rPr lang="en-CA" sz="1200" dirty="0" err="1">
                <a:latin typeface="Calibri" panose="020F0502020204030204" pitchFamily="34" charset="0"/>
                <a:cs typeface="Times New Roman" panose="02020603050405020304" pitchFamily="18" charset="0"/>
              </a:rPr>
              <a:t>Yo</a:t>
            </a:r>
            <a:r>
              <a:rPr lang="en-CA" sz="1200" dirty="0">
                <a:latin typeface="Calibri" panose="020F0502020204030204" pitchFamily="34" charset="0"/>
                <a:cs typeface="Times New Roman" panose="02020603050405020304" pitchFamily="18" charset="0"/>
              </a:rPr>
              <a:t>, Sana, Katrina, Ail for helping me with this project and providing their support.</a:t>
            </a:r>
          </a:p>
          <a:p>
            <a:pPr marL="171450" indent="-171450">
              <a:lnSpc>
                <a:spcPct val="100000"/>
              </a:lnSpc>
              <a:buFont typeface="Arial" panose="020B0604020202020204" pitchFamily="34" charset="0"/>
              <a:buChar char="•"/>
            </a:pPr>
            <a:r>
              <a:rPr lang="en-CA" sz="1200" dirty="0">
                <a:latin typeface="Calibri" panose="020F0502020204030204" pitchFamily="34" charset="0"/>
                <a:cs typeface="Times New Roman" panose="02020603050405020304" pitchFamily="18" charset="0"/>
              </a:rPr>
              <a:t>Mr. </a:t>
            </a:r>
            <a:r>
              <a:rPr lang="en-CA" sz="1200" dirty="0" err="1">
                <a:latin typeface="Calibri" panose="020F0502020204030204" pitchFamily="34" charset="0"/>
                <a:cs typeface="Times New Roman" panose="02020603050405020304" pitchFamily="18" charset="0"/>
              </a:rPr>
              <a:t>Yo</a:t>
            </a:r>
            <a:r>
              <a:rPr lang="en-CA" sz="1200" dirty="0">
                <a:latin typeface="Calibri" panose="020F0502020204030204" pitchFamily="34" charset="0"/>
                <a:cs typeface="Times New Roman" panose="02020603050405020304" pitchFamily="18" charset="0"/>
              </a:rPr>
              <a:t>  providing the tools for me to succeed </a:t>
            </a:r>
          </a:p>
          <a:p>
            <a:pPr marL="171450" indent="-171450">
              <a:lnSpc>
                <a:spcPct val="100000"/>
              </a:lnSpc>
              <a:buFont typeface="Arial" panose="020B0604020202020204" pitchFamily="34" charset="0"/>
              <a:buChar char="•"/>
            </a:pPr>
            <a:r>
              <a:rPr lang="en-CA" sz="1200" dirty="0">
                <a:latin typeface="Calibri" panose="020F0502020204030204" pitchFamily="34" charset="0"/>
                <a:cs typeface="Times New Roman" panose="02020603050405020304" pitchFamily="18" charset="0"/>
              </a:rPr>
              <a:t>Sana and Katrina providing the facilitator guide and rubrics</a:t>
            </a:r>
          </a:p>
          <a:p>
            <a:pPr marL="171450" indent="-171450">
              <a:lnSpc>
                <a:spcPct val="100000"/>
              </a:lnSpc>
              <a:buFont typeface="Arial" panose="020B0604020202020204" pitchFamily="34" charset="0"/>
              <a:buChar char="•"/>
            </a:pPr>
            <a:r>
              <a:rPr lang="en-CA" sz="1200" dirty="0">
                <a:latin typeface="Calibri" panose="020F0502020204030204" pitchFamily="34" charset="0"/>
                <a:cs typeface="Times New Roman" panose="02020603050405020304" pitchFamily="18" charset="0"/>
              </a:rPr>
              <a:t>Ail for technical support </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2</a:t>
            </a:fld>
            <a:endParaRPr lang="en-US" dirty="0"/>
          </a:p>
        </p:txBody>
      </p:sp>
    </p:spTree>
    <p:extLst>
      <p:ext uri="{BB962C8B-B14F-4D97-AF65-F5344CB8AC3E}">
        <p14:creationId xmlns:p14="http://schemas.microsoft.com/office/powerpoint/2010/main" val="183136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Meta/Oculus Quest 2 is one the most accessible headsets to start your VR journey because: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It does not require you to own a pc or console, just an app on your phone. </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Includes everything you need out of the box and it’s affordable.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Valve index, Sony PSVR2, and HP Reverb G2 are great options, each with their own pros and cons.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VAR labs have plenty of experience with the Steam VR platform by developing their learning simulators. </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11</a:t>
            </a:fld>
            <a:endParaRPr lang="en-US" dirty="0"/>
          </a:p>
        </p:txBody>
      </p:sp>
    </p:spTree>
    <p:extLst>
      <p:ext uri="{BB962C8B-B14F-4D97-AF65-F5344CB8AC3E}">
        <p14:creationId xmlns:p14="http://schemas.microsoft.com/office/powerpoint/2010/main" val="3340414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VR gaming promises an exciting future with immersive experiences and boundless possibilities for gamers.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 summary, the VR gaming market is on an upward trajectory, characterized by innovation, user demand, and the significant influence of key players and platforms.</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12</a:t>
            </a:fld>
            <a:endParaRPr lang="en-US" dirty="0"/>
          </a:p>
        </p:txBody>
      </p:sp>
    </p:spTree>
    <p:extLst>
      <p:ext uri="{BB962C8B-B14F-4D97-AF65-F5344CB8AC3E}">
        <p14:creationId xmlns:p14="http://schemas.microsoft.com/office/powerpoint/2010/main" val="550309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next step is testing VAR Labs internal sims by recording myself reviewing it. </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first is the Trucking Inspection.</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Think of the me doing a walkthrough of game but the game is Trucking Inspection, see what the sim did well, see where it can improve.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1800" dirty="0"/>
              <a:t>I will use the </a:t>
            </a:r>
            <a:r>
              <a:rPr lang="en-CA" sz="1800" dirty="0"/>
              <a:t>Facilitator Guides to guide me through the sim, facilitator guide basically an guide on how to navigate the sim. </a:t>
            </a:r>
            <a:endParaRPr lang="en-US" sz="1800" dirty="0"/>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13</a:t>
            </a:fld>
            <a:endParaRPr lang="en-US" dirty="0"/>
          </a:p>
        </p:txBody>
      </p:sp>
    </p:spTree>
    <p:extLst>
      <p:ext uri="{BB962C8B-B14F-4D97-AF65-F5344CB8AC3E}">
        <p14:creationId xmlns:p14="http://schemas.microsoft.com/office/powerpoint/2010/main" val="22815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My Name is Humza Sheikh, I am a project assistant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CA" sz="1800" dirty="0">
                <a:latin typeface="Calibri" panose="020F0502020204030204" pitchFamily="34" charset="0"/>
                <a:cs typeface="Times New Roman" panose="02020603050405020304" pitchFamily="18" charset="0"/>
              </a:rPr>
              <a:t>I work with the VR Simulation Market Assessment Team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Currently enrolled in Computer programming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My hobbies are playing video games, building Lego, watch movies/ tv shows, reading comics, cars, anime and too many list.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3</a:t>
            </a:fld>
            <a:endParaRPr lang="en-US" dirty="0"/>
          </a:p>
        </p:txBody>
      </p:sp>
    </p:spTree>
    <p:extLst>
      <p:ext uri="{BB962C8B-B14F-4D97-AF65-F5344CB8AC3E}">
        <p14:creationId xmlns:p14="http://schemas.microsoft.com/office/powerpoint/2010/main" val="180972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This presentation will briefly summarize the VR market analysis report.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A market analysis report is basically a snapshot of the market and in my case, my report was snapshot of the VR </a:t>
            </a:r>
            <a:r>
              <a:rPr kumimoji="0" lang="en-CA" sz="1800" b="0"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gaming sector.</a:t>
            </a: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Focus on the market overview and growth, trends, VR gaming development companies, headsets, and the future.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4</a:t>
            </a:fld>
            <a:endParaRPr lang="en-US" dirty="0"/>
          </a:p>
        </p:txBody>
      </p:sp>
    </p:spTree>
    <p:extLst>
      <p:ext uri="{BB962C8B-B14F-4D97-AF65-F5344CB8AC3E}">
        <p14:creationId xmlns:p14="http://schemas.microsoft.com/office/powerpoint/2010/main" val="22515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rPr>
              <a:t>VR gaming market was valued at $27.25 billion (USD) in 2022.</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constant evolution of VR hardware and immersive titles will be the main driving force in growing the sector.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Highlight top ten VR gaming development companies in 2023 that pushed the industry forward.</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future looks promising, focusing on making the headset more affordable over time and accessible.</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5</a:t>
            </a:fld>
            <a:endParaRPr lang="en-US" dirty="0"/>
          </a:p>
        </p:txBody>
      </p:sp>
    </p:spTree>
    <p:extLst>
      <p:ext uri="{BB962C8B-B14F-4D97-AF65-F5344CB8AC3E}">
        <p14:creationId xmlns:p14="http://schemas.microsoft.com/office/powerpoint/2010/main" val="79001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gaming sector holds a 22.9% market share in the Global Virtual Reality Market in 2022.</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By 2028, the market will be estimate to grow around $130.05 (USD) billion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rapid popularity of the VR genre and big companies like Sony, Meta, Microsoft investing heavily in the sector are one of many factors that help grow the market rapidly.</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6</a:t>
            </a:fld>
            <a:endParaRPr lang="en-US" dirty="0"/>
          </a:p>
        </p:txBody>
      </p:sp>
    </p:spTree>
    <p:extLst>
      <p:ext uri="{BB962C8B-B14F-4D97-AF65-F5344CB8AC3E}">
        <p14:creationId xmlns:p14="http://schemas.microsoft.com/office/powerpoint/2010/main" val="3867500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Market Trends:</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current trend, is to improve the hardware continuously and, at the same time, reduce the price as well as make it more accessible.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white"/>
                </a:solidFill>
                <a:effectLst/>
                <a:uLnTx/>
                <a:uFillTx/>
                <a:latin typeface="Posterama Bold"/>
                <a:ea typeface="+mn-ea"/>
                <a:cs typeface="+mn-cs"/>
              </a:rPr>
              <a:t>Future direction:</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Making stronger effort in accommodating people who have disability with lighter and more comfortable headset and more accessible software for people with disabilities.</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Integrate AI and machine learning in VR games.</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Developing brain-computer interfaces (BCIs)  </a:t>
            </a: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which allow users to control their VR experience with their thoughts, eliminating the need for a controller.</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373323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I have highlighted two gaming development companies, if you are interest learning more, check out the full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CA" b="1" i="0" u="none" strike="noStrike" kern="1200" cap="none" spc="0" normalizeH="0" baseline="0" noProof="0" dirty="0">
                <a:ln>
                  <a:noFill/>
                </a:ln>
                <a:solidFill>
                  <a:prstClr val="white"/>
                </a:solidFill>
                <a:effectLst/>
                <a:uLnTx/>
                <a:uFillTx/>
                <a:latin typeface="Bierstadt"/>
                <a:ea typeface="+mn-ea"/>
                <a:cs typeface="+mn-cs"/>
                <a:hlinkClick r:id="rId3"/>
              </a:rPr>
              <a:t>Valve Corporation</a:t>
            </a:r>
            <a:r>
              <a:rPr kumimoji="0" lang="en-CA" b="0" i="0" u="none" strike="noStrike" kern="1200" cap="none" spc="0" normalizeH="0" baseline="0" noProof="0" dirty="0">
                <a:ln>
                  <a:noFill/>
                </a:ln>
                <a:solidFill>
                  <a:prstClr val="white"/>
                </a:solidFill>
                <a:effectLst/>
                <a:uLnTx/>
                <a:uFillTx/>
                <a:latin typeface="Bierstad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Famous and Well-Known titan of the gaming industry for developing and publisher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Famous for the Half-Life, portal, Left 4 Dead and many other iconic franchises.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Creating Steam: The largest digital vendor of video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Well-Known player in the VR industry and have been successful in creating their own VR headset</a:t>
            </a:r>
          </a:p>
          <a:p>
            <a:pPr marR="0" lvl="0" algn="l" defTabSz="914400" rtl="0" eaLnBrk="1" fontAlgn="auto" latinLnBrk="0" hangingPunct="1">
              <a:lnSpc>
                <a:spcPct val="100000"/>
              </a:lnSpc>
              <a:spcBef>
                <a:spcPts val="0"/>
              </a:spcBef>
              <a:spcAft>
                <a:spcPts val="0"/>
              </a:spcAft>
              <a:buClrTx/>
              <a:buSzTx/>
              <a:tabLst/>
              <a:defRPr/>
            </a:pPr>
            <a:r>
              <a:rPr lang="en-CA" dirty="0">
                <a:solidFill>
                  <a:prstClr val="white"/>
                </a:solidFill>
                <a:latin typeface="Bierstadt"/>
              </a:rPr>
              <a:t>      </a:t>
            </a:r>
            <a:r>
              <a:rPr lang="en-US" dirty="0">
                <a:solidFill>
                  <a:prstClr val="white"/>
                </a:solidFill>
                <a:latin typeface="Bierstadt"/>
              </a:rPr>
              <a:t>and at the same time collaborating with Hp and HTC on their respective headsets.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8</a:t>
            </a:fld>
            <a:endParaRPr lang="en-US" dirty="0"/>
          </a:p>
        </p:txBody>
      </p:sp>
    </p:spTree>
    <p:extLst>
      <p:ext uri="{BB962C8B-B14F-4D97-AF65-F5344CB8AC3E}">
        <p14:creationId xmlns:p14="http://schemas.microsoft.com/office/powerpoint/2010/main" val="686187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3"/>
              </a:rPr>
              <a:t>ILM X LAB:</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ILM  was founded by George Lucas and the company is responsible for providing outstanding special effects for more than 400 films.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rPr>
              <a:t> Studio that was founded in 2015 by the biggest visual effects company in the business, Industrial light &amp; Magic (ILM).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rPr>
              <a:t>Dedicated to creating visually stunning, immersive games with their famous </a:t>
            </a:r>
            <a:r>
              <a:rPr kumimoji="0" lang="en-CA" sz="1800" b="0" i="0" u="none" strike="noStrike" kern="1200" cap="none" spc="0" normalizeH="0" baseline="0" noProof="0" dirty="0" err="1">
                <a:ln>
                  <a:noFill/>
                </a:ln>
                <a:solidFill>
                  <a:prstClr val="white"/>
                </a:solidFill>
                <a:effectLst/>
                <a:uLnTx/>
                <a:uFillTx/>
                <a:latin typeface="Bierstadt"/>
                <a:ea typeface="+mn-ea"/>
                <a:cs typeface="+mn-cs"/>
              </a:rPr>
              <a:t>lp’s</a:t>
            </a:r>
            <a:r>
              <a:rPr kumimoji="0" lang="en-CA" sz="1800" b="0" i="0" u="none" strike="noStrike" kern="1200" cap="none" spc="0" normalizeH="0" baseline="0" noProof="0" dirty="0">
                <a:ln>
                  <a:noFill/>
                </a:ln>
                <a:solidFill>
                  <a:prstClr val="white"/>
                </a:solidFill>
                <a:effectLst/>
                <a:uLnTx/>
                <a:uFillTx/>
                <a:latin typeface="Bierstadt"/>
                <a:ea typeface="+mn-ea"/>
                <a:cs typeface="+mn-cs"/>
              </a:rPr>
              <a:t>, Star Wars, Marvel and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Vader Immortal: A Star Wars VR Series and Tales from the Galaxy’s Edge are most notable and successful titles from the studio.</a:t>
            </a: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9</a:t>
            </a:fld>
            <a:endParaRPr lang="en-US" dirty="0"/>
          </a:p>
        </p:txBody>
      </p:sp>
    </p:spTree>
    <p:extLst>
      <p:ext uri="{BB962C8B-B14F-4D97-AF65-F5344CB8AC3E}">
        <p14:creationId xmlns:p14="http://schemas.microsoft.com/office/powerpoint/2010/main" val="10294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rPr>
              <a:t>Here are the other eight gaming development companies in 2023 who have plenty of experiences and success on creating and developing titles that push the industry forward and influence the sector.</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3"/>
              </a:rPr>
              <a:t>Oculus Studio:</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4"/>
              </a:rPr>
              <a:t>Robo Recall</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err="1">
                <a:ln>
                  <a:noFill/>
                </a:ln>
                <a:solidFill>
                  <a:prstClr val="white"/>
                </a:solidFill>
                <a:effectLst/>
                <a:uLnTx/>
                <a:uFillTx/>
                <a:latin typeface="Bierstadt"/>
                <a:ea typeface="+mn-ea"/>
                <a:cs typeface="+mn-cs"/>
                <a:hlinkClick r:id="rId5"/>
              </a:rPr>
              <a:t>Cloudhead</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5"/>
              </a:rPr>
              <a:t> Games: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6"/>
              </a:rPr>
              <a:t>Pistol Whip</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err="1">
                <a:ln>
                  <a:noFill/>
                </a:ln>
                <a:solidFill>
                  <a:prstClr val="white"/>
                </a:solidFill>
                <a:effectLst/>
                <a:uLnTx/>
                <a:uFillTx/>
                <a:latin typeface="Bierstadt"/>
                <a:ea typeface="+mn-ea"/>
                <a:cs typeface="+mn-cs"/>
                <a:hlinkClick r:id="rId7"/>
              </a:rPr>
              <a:t>Polyarc</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7"/>
              </a:rPr>
              <a:t>:</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8"/>
              </a:rPr>
              <a:t>Moss</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err="1">
                <a:ln>
                  <a:noFill/>
                </a:ln>
                <a:solidFill>
                  <a:prstClr val="white"/>
                </a:solidFill>
                <a:effectLst/>
                <a:uLnTx/>
                <a:uFillTx/>
                <a:latin typeface="Bierstadt"/>
                <a:ea typeface="+mn-ea"/>
                <a:cs typeface="+mn-cs"/>
                <a:hlinkClick r:id="rId9"/>
              </a:rPr>
              <a:t>Survios</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9"/>
              </a:rPr>
              <a:t>:</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0"/>
              </a:rPr>
              <a:t>Creed: Rise to Glory</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err="1">
                <a:ln>
                  <a:noFill/>
                </a:ln>
                <a:solidFill>
                  <a:prstClr val="white"/>
                </a:solidFill>
                <a:effectLst/>
                <a:uLnTx/>
                <a:uFillTx/>
                <a:latin typeface="Bierstadt"/>
                <a:ea typeface="+mn-ea"/>
                <a:cs typeface="+mn-cs"/>
                <a:hlinkClick r:id="rId11"/>
              </a:rPr>
              <a:t>Archiact</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1"/>
              </a:rPr>
              <a:t>:</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2"/>
              </a:rPr>
              <a:t>Doom 3: VR Edition</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3"/>
              </a:rPr>
              <a:t>Schell Games:</a:t>
            </a:r>
            <a:r>
              <a:rPr kumimoji="0" lang="en-CA" sz="1800" b="0" i="0" u="none" strike="noStrike" kern="1200" cap="none" spc="0" normalizeH="0" baseline="0" noProof="0" dirty="0">
                <a:ln>
                  <a:noFill/>
                </a:ln>
                <a:solidFill>
                  <a:prstClr val="white"/>
                </a:solidFill>
                <a:effectLst/>
                <a:uLnTx/>
                <a:uFillTx/>
                <a:latin typeface="Bierstadt"/>
                <a:ea typeface="+mn-ea"/>
                <a:cs typeface="+mn-cs"/>
              </a:rPr>
              <a:t>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4"/>
              </a:rPr>
              <a:t>Among Us VR</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5"/>
              </a:rPr>
              <a:t>Ready At Dawn: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6"/>
              </a:rPr>
              <a:t>Lone Echo Series</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7"/>
              </a:rPr>
              <a:t>Fast Travel Games: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18"/>
              </a:rPr>
              <a:t>Vampire: The Masquerade Justice</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endParaRPr lang="en-CA" dirty="0"/>
          </a:p>
        </p:txBody>
      </p:sp>
      <p:sp>
        <p:nvSpPr>
          <p:cNvPr id="4" name="Slide Number Placeholder 3"/>
          <p:cNvSpPr>
            <a:spLocks noGrp="1"/>
          </p:cNvSpPr>
          <p:nvPr>
            <p:ph type="sldNum" sz="quarter" idx="5"/>
          </p:nvPr>
        </p:nvSpPr>
        <p:spPr/>
        <p:txBody>
          <a:bodyPr/>
          <a:lstStyle/>
          <a:p>
            <a:fld id="{5071D96E-4CA2-485E-9EE5-CEB7143ACC3B}" type="slidenum">
              <a:rPr lang="en-US" smtClean="0"/>
              <a:t>10</a:t>
            </a:fld>
            <a:endParaRPr lang="en-US" dirty="0"/>
          </a:p>
        </p:txBody>
      </p:sp>
    </p:spTree>
    <p:extLst>
      <p:ext uri="{BB962C8B-B14F-4D97-AF65-F5344CB8AC3E}">
        <p14:creationId xmlns:p14="http://schemas.microsoft.com/office/powerpoint/2010/main" val="2780347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youtube.com/watch?v=hrjly2M7KbA" TargetMode="External"/><Relationship Id="rId13" Type="http://schemas.openxmlformats.org/officeDocument/2006/relationships/hyperlink" Target="https://schellgames.com/" TargetMode="External"/><Relationship Id="rId18" Type="http://schemas.openxmlformats.org/officeDocument/2006/relationships/hyperlink" Target="https://www.youtube.com/watch?v=kBrGYfMfIwc" TargetMode="External"/><Relationship Id="rId3" Type="http://schemas.openxmlformats.org/officeDocument/2006/relationships/hyperlink" Target="https://www.oculus.info/studio" TargetMode="External"/><Relationship Id="rId7" Type="http://schemas.openxmlformats.org/officeDocument/2006/relationships/hyperlink" Target="https://www.polyarcgames.com/" TargetMode="External"/><Relationship Id="rId12" Type="http://schemas.openxmlformats.org/officeDocument/2006/relationships/hyperlink" Target="https://www.youtube.com/watch?v=UgrBa7Xzv_o" TargetMode="External"/><Relationship Id="rId17" Type="http://schemas.openxmlformats.org/officeDocument/2006/relationships/hyperlink" Target="https://fasttravelgames.com/" TargetMode="External"/><Relationship Id="rId2" Type="http://schemas.openxmlformats.org/officeDocument/2006/relationships/notesSlide" Target="../notesSlides/notesSlide9.xml"/><Relationship Id="rId16" Type="http://schemas.openxmlformats.org/officeDocument/2006/relationships/hyperlink" Target="https://www.youtube.com/watch?v=2pmV2mwAV9k" TargetMode="External"/><Relationship Id="rId1" Type="http://schemas.openxmlformats.org/officeDocument/2006/relationships/slideLayout" Target="../slideLayouts/slideLayout16.xml"/><Relationship Id="rId6" Type="http://schemas.openxmlformats.org/officeDocument/2006/relationships/hyperlink" Target="https://www.youtube.com/watch?v=KUwzpaReU5g" TargetMode="External"/><Relationship Id="rId11" Type="http://schemas.openxmlformats.org/officeDocument/2006/relationships/hyperlink" Target="https://www.archiact.com/" TargetMode="External"/><Relationship Id="rId5" Type="http://schemas.openxmlformats.org/officeDocument/2006/relationships/hyperlink" Target="https://www.cloudheadgames.com/" TargetMode="External"/><Relationship Id="rId15" Type="http://schemas.openxmlformats.org/officeDocument/2006/relationships/hyperlink" Target="https://www.readyatdawn.com/" TargetMode="External"/><Relationship Id="rId10" Type="http://schemas.openxmlformats.org/officeDocument/2006/relationships/hyperlink" Target="https://www.youtube.com/watch?v=Az14PAevsFc" TargetMode="External"/><Relationship Id="rId4" Type="http://schemas.openxmlformats.org/officeDocument/2006/relationships/hyperlink" Target="https://www.youtube.com/watch?v=wq8EXq4elis" TargetMode="External"/><Relationship Id="rId9" Type="http://schemas.openxmlformats.org/officeDocument/2006/relationships/hyperlink" Target="https://survios.com/studio/" TargetMode="External"/><Relationship Id="rId14" Type="http://schemas.openxmlformats.org/officeDocument/2006/relationships/hyperlink" Target="https://www.youtube.com/watch?v=udg_jSMG7S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vionixstudio.com/2023/05/05/top-10-vr-game-development-companies-in-2023/#Valve_Corporation" TargetMode="External"/><Relationship Id="rId2" Type="http://schemas.openxmlformats.org/officeDocument/2006/relationships/hyperlink" Target="https://www.expertmarketresearch.com/reports/virtual-reality-gaming-market#:~:text=The%20global%20virtual%20reality%20gaming,USD%20130.05%20billion%20by%202028" TargetMode="Externa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search?q=oculus+quest+2&amp;sca_esv=580187299&amp;hl=en&amp;tbm=isch&amp;sxsrf=AM9HkKmyVDgGfGWI2Ow9cgvBPU2DLUk81w%3A1699380993575&amp;source=hp&amp;biw=964&amp;bih=698&amp;ei=AX9KZeanILnO0PEPucOW6AQ&amp;iflsig=AO6bgOgAAAAAZUqNEbSCF9f2p_0R0kQ_nPHusXgdAg1l&amp;oq=&amp;gs_lp=EgNpbWciACoCCAEyBxAjGOoCGCcyBxAjGOoCGCcyBxAjGOoCGCcyBxAjGOoCGCcyBxAjGOoCGCcyBxAjGOoCGCcyBxAjGOoCGCcyBxAjGOoCGCcyBxAjGOoCGCcyBxAjGOoCGCdIgDhQsglYxyNwBXgAkAEAmAE_oAHlAaoBATS4AQHIAQD4AQGKAgtnd3Mtd2l6LWltZ6gCCsICBBAjGCfCAggQABiABBixA8ICBRAAGIAEwgIEEAAYA8ICCxAAGIAEGLEDGIMB&amp;sclient=img#imgrc=RiLqi6FhoHesvM" TargetMode="External"/><Relationship Id="rId7" Type="http://schemas.openxmlformats.org/officeDocument/2006/relationships/hyperlink" Target="https://www.smithsonianmag.com/innovation/how-palmer-luckey-created-oculus-rift-180953049/" TargetMode="External"/><Relationship Id="rId2" Type="http://schemas.openxmlformats.org/officeDocument/2006/relationships/hyperlink" Target="https://news.lenovo.com/thinkreality-vrx-road-to-mixed-reality-enterprise-metaverse/thinkreality_lifestyle_resize/" TargetMode="External"/><Relationship Id="rId1" Type="http://schemas.openxmlformats.org/officeDocument/2006/relationships/slideLayout" Target="../slideLayouts/slideLayout16.xml"/><Relationship Id="rId6" Type="http://schemas.openxmlformats.org/officeDocument/2006/relationships/hyperlink" Target="https://www.google.com/search?q=ilm+x+lab+logog&amp;tbm=isch&amp;ved=2ahUKEwjtwenBwbKCAxWgAWIAHbXMBpAQ2-cCegQIABAA&amp;oq=ilm&amp;gs_lcp=CgNpbWcQARgAMgQIIxAnMgQIIxAnMgcIABCKBRBDMgcIABCKBRBDMgUIABCABDIFCAAQgAQyBQgAEIAEMgUIABCABDIFCAAQgAQyBQgAEIAEOgcIIxDqAhAnOggIABCABBCxAzoKCAAQigUQsQMQQ1DSC1j-KmD-RWgBcAB4AoABc4gB6geSAQQxMS4ymAEAoAEBqgELZ3dzLXdpei1pbWewAQrAAQE&amp;sclient=img&amp;ei=FoFKZe3eIaCDiLMPtZmbgAk&amp;bih=698&amp;biw=964&amp;hl=en#imgrc=Hs1B3E4-f89v4M" TargetMode="External"/><Relationship Id="rId5" Type="http://schemas.openxmlformats.org/officeDocument/2006/relationships/hyperlink" Target="https://www.google.com/search?q=valve+logo&amp;tbm=isch&amp;ved=2ahUKEwixk5iGwLKCAxVOC2IAHWoLDl0Q2-cCegQIABAA&amp;oq=valve+logo&amp;gs_lcp=CgNpbWcQAzIECCMQJzIFCAAQgAQyBQgAEIAEMgUIABCABDIFCAAQgAQyBQgAEIAEMgUIABCABDIFCAAQgAQyBQgAEIAEMgUIABCABDoHCAAQigUQQ1C-CVjdHGD-H2gAcAB4AIABUogBiAWSAQIxMJgBAKABAaoBC2d3cy13aXotaW1nwAEB&amp;sclient=img&amp;ei=jX9KZfGYA86WiLMP6pa46AU&amp;bih=698&amp;biw=964&amp;hl=en#imgrc=XkOEL5RrbmchYM" TargetMode="External"/><Relationship Id="rId4" Type="http://schemas.openxmlformats.org/officeDocument/2006/relationships/hyperlink" Target="https://www.google.com/search?q=valve+index&amp;tbm=isch&amp;ved=2ahUKEwiAxuTHv7KCAxV4F2IAHT4OBh0Q2-cCegQIABAA&amp;oq=valve+index&amp;gs_lcp=CgNpbWcQAzIECCMQJzIHCAAQigUQQzIHCAAQigUQQzIHCAAQigUQQzIHCAAQigUQQzIHCAAQigUQQzIFCAAQgAQyBQgAEIAEMgUIABCABDIFCAAQgAQ6CwgAEIAEELEDEIMBOgcIIxDqAhAnOggIABCABBCxAzoKCAAQigUQsQMQQ1DWDFiQNmDQO2gBcAB4AoABVIgBsw2SAQIyNZgBAKABAaoBC2d3cy13aXotaW1nsAEKwAEB&amp;sclient=img&amp;ei=Cn9KZYCZC_iuiLMPvpyY6AE&amp;bih=698&amp;biw=964&amp;hl=en#imgrc=fU6Kx_Ztr8uvL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www.valvesoftware.com/en/index/headset"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www.ilmimmersive.com/"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3011804"/>
          </a:xfrm>
        </p:spPr>
        <p:txBody>
          <a:bodyPr/>
          <a:lstStyle/>
          <a:p>
            <a:r>
              <a:rPr lang="en-US" sz="3200" dirty="0"/>
              <a:t>VR Gaming Market analysis Presentation </a:t>
            </a:r>
            <a:br>
              <a:rPr lang="en-US" dirty="0"/>
            </a:b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3586169"/>
            <a:ext cx="4925188" cy="339247"/>
          </a:xfrm>
        </p:spPr>
        <p:txBody>
          <a:bodyPr>
            <a:normAutofit fontScale="85000" lnSpcReduction="20000"/>
          </a:bodyPr>
          <a:lstStyle/>
          <a:p>
            <a:r>
              <a:rPr lang="en-US" dirty="0"/>
              <a:t>By: Humza Sheikh</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10</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847850" y="205536"/>
            <a:ext cx="9505950" cy="365760"/>
          </a:xfrm>
        </p:spPr>
        <p:txBody>
          <a:bodyPr/>
          <a:lstStyle/>
          <a:p>
            <a:r>
              <a:rPr lang="en-US" dirty="0"/>
              <a:t>VR Gaming Development Companies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86384" y="806929"/>
            <a:ext cx="12105616" cy="4590288"/>
          </a:xfrm>
        </p:spPr>
        <p:txBody>
          <a:bodyPr>
            <a:normAutofit/>
          </a:bodyPr>
          <a:lstStyle/>
          <a:p>
            <a:pPr marL="0" indent="0">
              <a:buNone/>
            </a:pPr>
            <a:r>
              <a:rPr lang="en-CA" sz="1800" dirty="0">
                <a:solidFill>
                  <a:schemeClr val="bg1"/>
                </a:solidFill>
              </a:rPr>
              <a:t>Here are the other eight VR gaming development companies in 2023 who have plenty of experiences and success on creating and developing titles that push the industry forward and influence the sector.</a:t>
            </a:r>
          </a:p>
          <a:p>
            <a:pPr marL="342900" indent="-342900">
              <a:buFont typeface="+mj-lt"/>
              <a:buAutoNum type="arabicPeriod"/>
            </a:pPr>
            <a:r>
              <a:rPr lang="en-CA" sz="1800" dirty="0">
                <a:solidFill>
                  <a:schemeClr val="bg1"/>
                </a:solidFill>
                <a:hlinkClick r:id="rId3"/>
              </a:rPr>
              <a:t>Oculus Studio:</a:t>
            </a:r>
            <a:r>
              <a:rPr lang="en-CA" sz="1800" dirty="0">
                <a:solidFill>
                  <a:schemeClr val="bg1"/>
                </a:solidFill>
              </a:rPr>
              <a:t> </a:t>
            </a:r>
            <a:r>
              <a:rPr lang="en-CA" sz="1800" dirty="0">
                <a:solidFill>
                  <a:schemeClr val="bg1"/>
                </a:solidFill>
                <a:hlinkClick r:id="rId4"/>
              </a:rPr>
              <a:t>Robo Recall</a:t>
            </a:r>
            <a:endParaRPr lang="en-CA" sz="1800" dirty="0">
              <a:solidFill>
                <a:schemeClr val="bg1"/>
              </a:solidFill>
            </a:endParaRPr>
          </a:p>
          <a:p>
            <a:pPr marL="342900" indent="-342900">
              <a:buFont typeface="+mj-lt"/>
              <a:buAutoNum type="arabicPeriod"/>
            </a:pPr>
            <a:r>
              <a:rPr lang="en-CA" sz="1800" dirty="0">
                <a:solidFill>
                  <a:schemeClr val="bg1"/>
                </a:solidFill>
                <a:hlinkClick r:id="rId5"/>
              </a:rPr>
              <a:t>Cloudhead Games: </a:t>
            </a:r>
            <a:r>
              <a:rPr lang="en-CA" sz="1800" dirty="0">
                <a:solidFill>
                  <a:schemeClr val="bg1"/>
                </a:solidFill>
                <a:hlinkClick r:id="rId6"/>
              </a:rPr>
              <a:t>Pistol Whip</a:t>
            </a:r>
            <a:endParaRPr lang="en-CA" sz="1800" dirty="0">
              <a:solidFill>
                <a:schemeClr val="bg1"/>
              </a:solidFill>
            </a:endParaRPr>
          </a:p>
          <a:p>
            <a:pPr marL="342900" indent="-342900">
              <a:buFont typeface="+mj-lt"/>
              <a:buAutoNum type="arabicPeriod"/>
            </a:pPr>
            <a:r>
              <a:rPr lang="en-CA" sz="1800" dirty="0">
                <a:solidFill>
                  <a:schemeClr val="bg1"/>
                </a:solidFill>
                <a:hlinkClick r:id="rId7"/>
              </a:rPr>
              <a:t>Polyarc:</a:t>
            </a:r>
            <a:r>
              <a:rPr lang="en-CA" sz="1800" dirty="0">
                <a:solidFill>
                  <a:schemeClr val="bg1"/>
                </a:solidFill>
              </a:rPr>
              <a:t> </a:t>
            </a:r>
            <a:r>
              <a:rPr lang="en-CA" sz="1800" dirty="0">
                <a:solidFill>
                  <a:schemeClr val="bg1"/>
                </a:solidFill>
                <a:hlinkClick r:id="rId8"/>
              </a:rPr>
              <a:t>Moss</a:t>
            </a:r>
            <a:endParaRPr lang="en-CA" sz="1800" dirty="0">
              <a:solidFill>
                <a:schemeClr val="bg1"/>
              </a:solidFill>
            </a:endParaRPr>
          </a:p>
          <a:p>
            <a:pPr marL="342900" indent="-342900">
              <a:buFont typeface="+mj-lt"/>
              <a:buAutoNum type="arabicPeriod"/>
            </a:pPr>
            <a:r>
              <a:rPr lang="en-CA" sz="1800" dirty="0">
                <a:solidFill>
                  <a:schemeClr val="bg1"/>
                </a:solidFill>
                <a:hlinkClick r:id="rId9"/>
              </a:rPr>
              <a:t>Survios:</a:t>
            </a:r>
            <a:r>
              <a:rPr lang="en-CA" sz="1800" dirty="0">
                <a:solidFill>
                  <a:schemeClr val="bg1"/>
                </a:solidFill>
              </a:rPr>
              <a:t> </a:t>
            </a:r>
            <a:r>
              <a:rPr lang="en-CA" sz="1800" dirty="0">
                <a:solidFill>
                  <a:schemeClr val="bg1"/>
                </a:solidFill>
                <a:hlinkClick r:id="rId10"/>
              </a:rPr>
              <a:t>Creed: Rise to Glory</a:t>
            </a:r>
            <a:endParaRPr lang="en-CA" sz="1800" dirty="0">
              <a:solidFill>
                <a:schemeClr val="bg1"/>
              </a:solidFill>
            </a:endParaRPr>
          </a:p>
          <a:p>
            <a:pPr marL="342900" indent="-342900">
              <a:buFont typeface="+mj-lt"/>
              <a:buAutoNum type="arabicPeriod"/>
            </a:pPr>
            <a:r>
              <a:rPr lang="en-CA" sz="1800" dirty="0">
                <a:solidFill>
                  <a:schemeClr val="bg1"/>
                </a:solidFill>
                <a:hlinkClick r:id="rId11"/>
              </a:rPr>
              <a:t>Archiact:</a:t>
            </a:r>
            <a:r>
              <a:rPr lang="en-CA" sz="1800" dirty="0">
                <a:solidFill>
                  <a:schemeClr val="bg1"/>
                </a:solidFill>
              </a:rPr>
              <a:t> </a:t>
            </a:r>
            <a:r>
              <a:rPr lang="en-CA" sz="1800" dirty="0">
                <a:solidFill>
                  <a:schemeClr val="bg1"/>
                </a:solidFill>
                <a:hlinkClick r:id="rId12"/>
              </a:rPr>
              <a:t>Doom 3: VR Edition</a:t>
            </a:r>
            <a:endParaRPr lang="en-CA" sz="1800" dirty="0">
              <a:solidFill>
                <a:schemeClr val="bg1"/>
              </a:solidFill>
            </a:endParaRPr>
          </a:p>
          <a:p>
            <a:pPr marL="342900" indent="-342900">
              <a:buFont typeface="+mj-lt"/>
              <a:buAutoNum type="arabicPeriod"/>
            </a:pPr>
            <a:r>
              <a:rPr lang="en-CA" sz="1800" dirty="0">
                <a:solidFill>
                  <a:schemeClr val="bg1"/>
                </a:solidFill>
                <a:hlinkClick r:id="rId13"/>
              </a:rPr>
              <a:t>Schell Games:</a:t>
            </a:r>
            <a:r>
              <a:rPr lang="en-CA" sz="1800" dirty="0">
                <a:solidFill>
                  <a:schemeClr val="bg1"/>
                </a:solidFill>
              </a:rPr>
              <a:t> </a:t>
            </a:r>
            <a:r>
              <a:rPr lang="en-CA" sz="1800" dirty="0">
                <a:solidFill>
                  <a:schemeClr val="bg1"/>
                </a:solidFill>
                <a:hlinkClick r:id="rId14"/>
              </a:rPr>
              <a:t>Among Us VR</a:t>
            </a:r>
            <a:endParaRPr lang="en-CA" sz="1800" dirty="0">
              <a:solidFill>
                <a:schemeClr val="bg1"/>
              </a:solidFill>
            </a:endParaRPr>
          </a:p>
          <a:p>
            <a:pPr marL="342900" indent="-342900">
              <a:buFont typeface="+mj-lt"/>
              <a:buAutoNum type="arabicPeriod"/>
            </a:pPr>
            <a:r>
              <a:rPr lang="en-CA" sz="1800" dirty="0">
                <a:solidFill>
                  <a:schemeClr val="bg1"/>
                </a:solidFill>
                <a:hlinkClick r:id="rId15"/>
              </a:rPr>
              <a:t>Ready At Dawn: </a:t>
            </a:r>
            <a:r>
              <a:rPr lang="en-CA" sz="1800" dirty="0">
                <a:solidFill>
                  <a:schemeClr val="bg1"/>
                </a:solidFill>
                <a:hlinkClick r:id="rId16"/>
              </a:rPr>
              <a:t>Lone Echo Series</a:t>
            </a:r>
            <a:endParaRPr lang="en-CA" sz="1800" dirty="0">
              <a:solidFill>
                <a:schemeClr val="bg1"/>
              </a:solidFill>
            </a:endParaRPr>
          </a:p>
          <a:p>
            <a:pPr marL="342900" indent="-342900">
              <a:buFont typeface="+mj-lt"/>
              <a:buAutoNum type="arabicPeriod"/>
            </a:pPr>
            <a:r>
              <a:rPr lang="en-CA" sz="1800" dirty="0">
                <a:solidFill>
                  <a:schemeClr val="bg1"/>
                </a:solidFill>
                <a:hlinkClick r:id="rId17"/>
              </a:rPr>
              <a:t>Fast Travel Games: </a:t>
            </a:r>
            <a:r>
              <a:rPr lang="en-CA" sz="1800" dirty="0">
                <a:solidFill>
                  <a:schemeClr val="bg1"/>
                </a:solidFill>
                <a:hlinkClick r:id="rId18"/>
              </a:rPr>
              <a:t>Vampire: The Masquerade Justice</a:t>
            </a:r>
            <a:endParaRPr lang="en-CA" sz="1800" dirty="0">
              <a:solidFill>
                <a:schemeClr val="bg1"/>
              </a:solidFill>
            </a:endParaRPr>
          </a:p>
          <a:p>
            <a:pPr marL="0" indent="0">
              <a:buNone/>
            </a:pPr>
            <a:endParaRPr lang="en-CA" sz="1800" dirty="0"/>
          </a:p>
        </p:txBody>
      </p:sp>
    </p:spTree>
    <p:extLst>
      <p:ext uri="{BB962C8B-B14F-4D97-AF65-F5344CB8AC3E}">
        <p14:creationId xmlns:p14="http://schemas.microsoft.com/office/powerpoint/2010/main" val="320769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11</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552022" y="191989"/>
            <a:ext cx="4864608" cy="365760"/>
          </a:xfrm>
        </p:spPr>
        <p:txBody>
          <a:bodyPr/>
          <a:lstStyle/>
          <a:p>
            <a:r>
              <a:rPr lang="en-CA" dirty="0"/>
              <a:t>Headsets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1700" y="975946"/>
            <a:ext cx="5422392" cy="4590288"/>
          </a:xfrm>
        </p:spPr>
        <p:txBody>
          <a:bodyPr>
            <a:normAutofit/>
          </a:bodyPr>
          <a:lstStyle/>
          <a:p>
            <a:r>
              <a:rPr lang="en-US" sz="1800" dirty="0"/>
              <a:t>The Meta/Oculus Quest 2 is one the most accessible headsets to start your VR journey because:</a:t>
            </a:r>
          </a:p>
          <a:p>
            <a:pPr>
              <a:buFont typeface="Wingdings" panose="05000000000000000000" pitchFamily="2" charset="2"/>
              <a:buChar char="Ø"/>
            </a:pPr>
            <a:r>
              <a:rPr lang="en-US" sz="1800" dirty="0"/>
              <a:t>It does not require you to own a pc or console, just an app on your phone. </a:t>
            </a:r>
          </a:p>
          <a:p>
            <a:pPr>
              <a:buFont typeface="Wingdings" panose="05000000000000000000" pitchFamily="2" charset="2"/>
              <a:buChar char="Ø"/>
            </a:pPr>
            <a:r>
              <a:rPr lang="en-US" sz="1800" dirty="0"/>
              <a:t>Includes everything you need out of the box and it’s affordable. </a:t>
            </a:r>
          </a:p>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Valve index, Sony PSVR2, and HP Reverb G2 are great options, each with their own pros and cons.</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VAR labs have plenty of experience with the Steam VR platform by developing their learning simulators. </a:t>
            </a:r>
          </a:p>
          <a:p>
            <a:pPr marL="0" indent="0">
              <a:buNone/>
            </a:pPr>
            <a:endParaRPr lang="en-CA" sz="1800" dirty="0"/>
          </a:p>
        </p:txBody>
      </p:sp>
      <p:sp>
        <p:nvSpPr>
          <p:cNvPr id="12" name="TextBox 11">
            <a:extLst>
              <a:ext uri="{FF2B5EF4-FFF2-40B4-BE49-F238E27FC236}">
                <a16:creationId xmlns:a16="http://schemas.microsoft.com/office/drawing/2014/main" id="{0059C669-FC23-06A9-E947-E3A0A80BA6BC}"/>
              </a:ext>
            </a:extLst>
          </p:cNvPr>
          <p:cNvSpPr txBox="1"/>
          <p:nvPr/>
        </p:nvSpPr>
        <p:spPr>
          <a:xfrm>
            <a:off x="3926262" y="912804"/>
            <a:ext cx="611612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b="0" i="0" u="none" strike="noStrike" kern="1200" cap="all" spc="200" normalizeH="0" baseline="0" noProof="0" dirty="0">
                <a:ln>
                  <a:noFill/>
                </a:ln>
                <a:solidFill>
                  <a:srgbClr val="02DCFA"/>
                </a:solidFill>
                <a:effectLst/>
                <a:uLnTx/>
                <a:uFillTx/>
                <a:latin typeface="Posterama Bold"/>
                <a:ea typeface="+mn-ea"/>
                <a:cs typeface="Posterama" panose="020B0504020200020000" pitchFamily="34" charset="0"/>
              </a:rPr>
              <a:t>Meta/Oculus Quest 2 </a:t>
            </a:r>
          </a:p>
        </p:txBody>
      </p:sp>
      <p:pic>
        <p:nvPicPr>
          <p:cNvPr id="13" name="Picture 12">
            <a:extLst>
              <a:ext uri="{FF2B5EF4-FFF2-40B4-BE49-F238E27FC236}">
                <a16:creationId xmlns:a16="http://schemas.microsoft.com/office/drawing/2014/main" id="{48FDAA28-CF62-1DE6-F63B-53A90FEA6E54}"/>
              </a:ext>
            </a:extLst>
          </p:cNvPr>
          <p:cNvPicPr>
            <a:picLocks noChangeAspect="1"/>
          </p:cNvPicPr>
          <p:nvPr/>
        </p:nvPicPr>
        <p:blipFill>
          <a:blip r:embed="rId3"/>
          <a:stretch>
            <a:fillRect/>
          </a:stretch>
        </p:blipFill>
        <p:spPr>
          <a:xfrm>
            <a:off x="5586652" y="1268143"/>
            <a:ext cx="2795348" cy="6858000"/>
          </a:xfrm>
          <a:prstGeom prst="rect">
            <a:avLst/>
          </a:prstGeom>
        </p:spPr>
      </p:pic>
      <p:pic>
        <p:nvPicPr>
          <p:cNvPr id="14" name="Picture 13">
            <a:extLst>
              <a:ext uri="{FF2B5EF4-FFF2-40B4-BE49-F238E27FC236}">
                <a16:creationId xmlns:a16="http://schemas.microsoft.com/office/drawing/2014/main" id="{19D2AFB2-0748-46F6-C714-3D6E51D1B6DE}"/>
              </a:ext>
            </a:extLst>
          </p:cNvPr>
          <p:cNvPicPr>
            <a:picLocks noChangeAspect="1"/>
          </p:cNvPicPr>
          <p:nvPr/>
        </p:nvPicPr>
        <p:blipFill>
          <a:blip r:embed="rId4"/>
          <a:stretch>
            <a:fillRect/>
          </a:stretch>
        </p:blipFill>
        <p:spPr>
          <a:xfrm>
            <a:off x="9002521" y="1268143"/>
            <a:ext cx="2769462" cy="6858000"/>
          </a:xfrm>
          <a:prstGeom prst="rect">
            <a:avLst/>
          </a:prstGeom>
        </p:spPr>
      </p:pic>
      <p:sp>
        <p:nvSpPr>
          <p:cNvPr id="15" name="Text Placeholder 4">
            <a:extLst>
              <a:ext uri="{FF2B5EF4-FFF2-40B4-BE49-F238E27FC236}">
                <a16:creationId xmlns:a16="http://schemas.microsoft.com/office/drawing/2014/main" id="{3537A7C0-827F-A06A-F8B3-667C0A49A134}"/>
              </a:ext>
            </a:extLst>
          </p:cNvPr>
          <p:cNvSpPr txBox="1">
            <a:spLocks/>
          </p:cNvSpPr>
          <p:nvPr/>
        </p:nvSpPr>
        <p:spPr>
          <a:xfrm>
            <a:off x="7883740" y="899096"/>
            <a:ext cx="5007023" cy="448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dirty="0"/>
              <a:t>Valve index  </a:t>
            </a:r>
          </a:p>
        </p:txBody>
      </p:sp>
    </p:spTree>
    <p:extLst>
      <p:ext uri="{BB962C8B-B14F-4D97-AF65-F5344CB8AC3E}">
        <p14:creationId xmlns:p14="http://schemas.microsoft.com/office/powerpoint/2010/main" val="181323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500"/>
                                        <p:tgtEl>
                                          <p:spTgt spid="8">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fade">
                                      <p:cBhvr>
                                        <p:cTn id="4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EFEAC0-518A-4432-DDBE-9637827CEF82}"/>
              </a:ext>
            </a:extLst>
          </p:cNvPr>
          <p:cNvPicPr>
            <a:picLocks noChangeAspect="1"/>
          </p:cNvPicPr>
          <p:nvPr/>
        </p:nvPicPr>
        <p:blipFill rotWithShape="1">
          <a:blip r:embed="rId3"/>
          <a:srcRect l="2031" r="-2" b="-2"/>
          <a:stretch/>
        </p:blipFill>
        <p:spPr>
          <a:xfrm>
            <a:off x="7179732" y="0"/>
            <a:ext cx="5012268" cy="6858000"/>
          </a:xfrm>
          <a:prstGeom prst="rect">
            <a:avLst/>
          </a:prstGeom>
          <a:noFill/>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CA" dirty="0"/>
              <a:t>2023-10-24</a:t>
            </a:r>
            <a:endParaRPr lang="en-US"/>
          </a:p>
          <a:p>
            <a:pPr>
              <a:spcAft>
                <a:spcPts val="600"/>
              </a:spcAft>
            </a:pPr>
            <a:endParaRPr lang="en-US"/>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VR Gaming Market analysis Presentation</a:t>
            </a:r>
          </a:p>
          <a:p>
            <a:pPr>
              <a:spcAft>
                <a:spcPts val="600"/>
              </a:spcAft>
            </a:pPr>
            <a:endParaRPr lang="en-US"/>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12</a:t>
            </a:fld>
            <a:endParaRPr lang="en-US"/>
          </a:p>
        </p:txBody>
      </p:sp>
      <p:sp>
        <p:nvSpPr>
          <p:cNvPr id="22" name="Title 6">
            <a:extLst>
              <a:ext uri="{FF2B5EF4-FFF2-40B4-BE49-F238E27FC236}">
                <a16:creationId xmlns:a16="http://schemas.microsoft.com/office/drawing/2014/main" id="{1B8C952F-6769-0075-8021-828276DB3E80}"/>
              </a:ext>
            </a:extLst>
          </p:cNvPr>
          <p:cNvSpPr>
            <a:spLocks noGrp="1"/>
          </p:cNvSpPr>
          <p:nvPr>
            <p:ph type="title"/>
          </p:nvPr>
        </p:nvSpPr>
        <p:spPr>
          <a:xfrm>
            <a:off x="77757" y="380212"/>
            <a:ext cx="5422392" cy="365760"/>
          </a:xfrm>
        </p:spPr>
        <p:txBody>
          <a:bodyPr/>
          <a:lstStyle/>
          <a:p>
            <a:r>
              <a:rPr lang="en-US" dirty="0"/>
              <a:t>The Future/Summary</a:t>
            </a:r>
          </a:p>
        </p:txBody>
      </p:sp>
      <p:sp>
        <p:nvSpPr>
          <p:cNvPr id="24" name="Content Placeholder 7">
            <a:extLst>
              <a:ext uri="{FF2B5EF4-FFF2-40B4-BE49-F238E27FC236}">
                <a16:creationId xmlns:a16="http://schemas.microsoft.com/office/drawing/2014/main" id="{68EECB70-F7B0-3ECA-3AB0-50A87800A0B4}"/>
              </a:ext>
            </a:extLst>
          </p:cNvPr>
          <p:cNvSpPr>
            <a:spLocks noGrp="1"/>
          </p:cNvSpPr>
          <p:nvPr>
            <p:ph sz="quarter" idx="15"/>
          </p:nvPr>
        </p:nvSpPr>
        <p:spPr>
          <a:xfrm>
            <a:off x="-41826" y="883031"/>
            <a:ext cx="7221558" cy="4590288"/>
          </a:xfrm>
        </p:spPr>
        <p:txBody>
          <a:bodyPr>
            <a:normAutofit/>
          </a:bodyPr>
          <a:lstStyle/>
          <a:p>
            <a:pPr marL="0" indent="0">
              <a:buNone/>
            </a:pPr>
            <a:endParaRPr lang="en-US" sz="1800" dirty="0"/>
          </a:p>
          <a:p>
            <a:pPr marL="285750" indent="-285750">
              <a:buFont typeface="Arial" panose="020B0604020202020204" pitchFamily="34" charset="0"/>
              <a:buChar char="•"/>
            </a:pPr>
            <a:r>
              <a:rPr lang="en-US" sz="1800" dirty="0"/>
              <a:t>VR gaming promises an exciting future with immersive experiences and boundless possibilities for gamers.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 summary, the VR gaming market is on an upward trajectory, characterized by innovation, user demand, and the significant influence of key players and platforms.</a:t>
            </a:r>
          </a:p>
          <a:p>
            <a:endParaRPr lang="en-US" sz="1800" dirty="0"/>
          </a:p>
        </p:txBody>
      </p:sp>
    </p:spTree>
    <p:extLst>
      <p:ext uri="{BB962C8B-B14F-4D97-AF65-F5344CB8AC3E}">
        <p14:creationId xmlns:p14="http://schemas.microsoft.com/office/powerpoint/2010/main" val="397913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3" end="3"/>
                                            </p:txEl>
                                          </p:spTgt>
                                        </p:tgtEl>
                                        <p:attrNameLst>
                                          <p:attrName>style.visibility</p:attrName>
                                        </p:attrNameLst>
                                      </p:cBhvr>
                                      <p:to>
                                        <p:strVal val="visible"/>
                                      </p:to>
                                    </p:set>
                                    <p:animEffect transition="in" filter="fade">
                                      <p:cBhvr>
                                        <p:cTn id="12"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EFEAC0-518A-4432-DDBE-9637827CEF82}"/>
              </a:ext>
            </a:extLst>
          </p:cNvPr>
          <p:cNvPicPr>
            <a:picLocks noChangeAspect="1"/>
          </p:cNvPicPr>
          <p:nvPr/>
        </p:nvPicPr>
        <p:blipFill rotWithShape="1">
          <a:blip r:embed="rId3"/>
          <a:srcRect l="2031" r="-2" b="-2"/>
          <a:stretch/>
        </p:blipFill>
        <p:spPr>
          <a:xfrm>
            <a:off x="7179732" y="0"/>
            <a:ext cx="5012268" cy="6858000"/>
          </a:xfrm>
          <a:prstGeom prst="rect">
            <a:avLst/>
          </a:prstGeom>
          <a:noFill/>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CA" dirty="0"/>
              <a:t>2023-10-24</a:t>
            </a:r>
            <a:endParaRPr lang="en-US"/>
          </a:p>
          <a:p>
            <a:pPr>
              <a:spcAft>
                <a:spcPts val="600"/>
              </a:spcAft>
            </a:pPr>
            <a:endParaRPr lang="en-US"/>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VR Gaming Market analysis Presentation</a:t>
            </a:r>
          </a:p>
          <a:p>
            <a:pPr>
              <a:spcAft>
                <a:spcPts val="600"/>
              </a:spcAft>
            </a:pPr>
            <a:endParaRPr lang="en-US"/>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13</a:t>
            </a:fld>
            <a:endParaRPr lang="en-US"/>
          </a:p>
        </p:txBody>
      </p:sp>
      <p:sp>
        <p:nvSpPr>
          <p:cNvPr id="22" name="Title 6">
            <a:extLst>
              <a:ext uri="{FF2B5EF4-FFF2-40B4-BE49-F238E27FC236}">
                <a16:creationId xmlns:a16="http://schemas.microsoft.com/office/drawing/2014/main" id="{1B8C952F-6769-0075-8021-828276DB3E80}"/>
              </a:ext>
            </a:extLst>
          </p:cNvPr>
          <p:cNvSpPr>
            <a:spLocks noGrp="1"/>
          </p:cNvSpPr>
          <p:nvPr>
            <p:ph type="title"/>
          </p:nvPr>
        </p:nvSpPr>
        <p:spPr>
          <a:xfrm>
            <a:off x="77757" y="380212"/>
            <a:ext cx="5422392" cy="365760"/>
          </a:xfrm>
        </p:spPr>
        <p:txBody>
          <a:bodyPr/>
          <a:lstStyle/>
          <a:p>
            <a:r>
              <a:rPr lang="en-US" dirty="0"/>
              <a:t>Next Step </a:t>
            </a:r>
          </a:p>
        </p:txBody>
      </p:sp>
      <p:sp>
        <p:nvSpPr>
          <p:cNvPr id="24" name="Content Placeholder 7">
            <a:extLst>
              <a:ext uri="{FF2B5EF4-FFF2-40B4-BE49-F238E27FC236}">
                <a16:creationId xmlns:a16="http://schemas.microsoft.com/office/drawing/2014/main" id="{68EECB70-F7B0-3ECA-3AB0-50A87800A0B4}"/>
              </a:ext>
            </a:extLst>
          </p:cNvPr>
          <p:cNvSpPr>
            <a:spLocks noGrp="1"/>
          </p:cNvSpPr>
          <p:nvPr>
            <p:ph sz="quarter" idx="15"/>
          </p:nvPr>
        </p:nvSpPr>
        <p:spPr>
          <a:xfrm>
            <a:off x="0" y="498983"/>
            <a:ext cx="7179732" cy="4590288"/>
          </a:xfrm>
        </p:spPr>
        <p:txBody>
          <a:bodyPr>
            <a:normAutofit/>
          </a:bodyPr>
          <a:lstStyle/>
          <a:p>
            <a:pPr marL="0" indent="0">
              <a:buNone/>
            </a:pPr>
            <a:endParaRPr lang="en-US" sz="1800" dirty="0"/>
          </a:p>
          <a:p>
            <a:pPr marL="285750" indent="-285750">
              <a:lnSpc>
                <a:spcPct val="100000"/>
              </a:lnSpc>
              <a:buFont typeface="Arial" panose="020B0604020202020204" pitchFamily="34" charset="0"/>
              <a:buChar char="•"/>
            </a:pPr>
            <a:r>
              <a:rPr lang="en-US" sz="1800" dirty="0"/>
              <a:t>The next step is testing VAR Labs internal sims by recording myself reviewing it. </a:t>
            </a:r>
          </a:p>
          <a:p>
            <a:pPr>
              <a:lnSpc>
                <a:spcPct val="100000"/>
              </a:lnSpc>
            </a:pPr>
            <a:r>
              <a:rPr lang="en-US" sz="1800" dirty="0"/>
              <a:t>The first is the Trucking Inspection.</a:t>
            </a:r>
          </a:p>
          <a:p>
            <a:pPr>
              <a:lnSpc>
                <a:spcPct val="100000"/>
              </a:lnSpc>
            </a:pPr>
            <a:r>
              <a:rPr lang="en-US" sz="1800" dirty="0"/>
              <a:t>Think of the me doing a walkthrough of game but the game is Trucking Inspection, see what the sim did well, see where it can improve.</a:t>
            </a:r>
          </a:p>
          <a:p>
            <a:pPr>
              <a:lnSpc>
                <a:spcPct val="100000"/>
              </a:lnSpc>
            </a:pPr>
            <a:r>
              <a:rPr lang="en-US" sz="1800" dirty="0"/>
              <a:t>I will use the </a:t>
            </a:r>
            <a:r>
              <a:rPr lang="en-CA" sz="1800" dirty="0"/>
              <a:t>Facilitator Guides to guide me through the sim, facilitator guide basically an guide on how to navigate the sim. </a:t>
            </a:r>
            <a:endParaRPr lang="en-US" sz="1800" dirty="0"/>
          </a:p>
        </p:txBody>
      </p:sp>
    </p:spTree>
    <p:extLst>
      <p:ext uri="{BB962C8B-B14F-4D97-AF65-F5344CB8AC3E}">
        <p14:creationId xmlns:p14="http://schemas.microsoft.com/office/powerpoint/2010/main" val="36680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6392174"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sz="1800" dirty="0"/>
              <a:t>Humza Sheikh​​</a:t>
            </a:r>
          </a:p>
          <a:p>
            <a:r>
              <a:rPr lang="en-US" sz="1800" dirty="0"/>
              <a:t>Project Assistant  </a:t>
            </a:r>
          </a:p>
          <a:p>
            <a:r>
              <a:rPr lang="en-CA" sz="1800" b="0" i="0" dirty="0">
                <a:effectLst/>
                <a:latin typeface="Segoe UI Webfont"/>
              </a:rPr>
              <a:t>hnsheikh@conestogac.on.ca</a:t>
            </a:r>
            <a:endParaRPr lang="en-US" sz="1800" dirty="0"/>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pPr algn="ctr"/>
            <a:r>
              <a:rPr lang="en-CA" b="1" dirty="0">
                <a:solidFill>
                  <a:schemeClr val="tx1"/>
                </a:solidFill>
              </a:rPr>
              <a:t>2023-10-24</a:t>
            </a:r>
            <a:endParaRPr lang="en-US" b="1" dirty="0">
              <a:solidFill>
                <a:schemeClr val="tx1"/>
              </a:solidFill>
            </a:endParaRP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76700" y="6257123"/>
            <a:ext cx="4953000" cy="609433"/>
          </a:xfrm>
        </p:spPr>
        <p:txBody>
          <a:bodyPr/>
          <a:lstStyle/>
          <a:p>
            <a:r>
              <a:rPr lang="en-US" dirty="0"/>
              <a:t>VR Gaming Market analysis Presentation</a:t>
            </a:r>
          </a:p>
          <a:p>
            <a:endParaRPr lang="en-US" sz="14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8556"/>
            <a:ext cx="6392174"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Questions?</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pPr algn="ctr"/>
            <a:r>
              <a:rPr lang="en-CA" b="1">
                <a:solidFill>
                  <a:schemeClr val="tx1"/>
                </a:solidFill>
              </a:rPr>
              <a:t>2023-10-24</a:t>
            </a:r>
            <a:endParaRPr lang="en-US" b="1">
              <a:solidFill>
                <a:schemeClr val="tx1"/>
              </a:solidFill>
            </a:endParaRP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76700" y="6257123"/>
            <a:ext cx="4953000" cy="609433"/>
          </a:xfrm>
        </p:spPr>
        <p:txBody>
          <a:bodyPr/>
          <a:lstStyle/>
          <a:p>
            <a:r>
              <a:rPr lang="en-US"/>
              <a:t>VR Gaming Market analysis Presentation</a:t>
            </a:r>
          </a:p>
          <a:p>
            <a:endParaRPr lang="en-US" sz="14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Tree>
    <p:extLst>
      <p:ext uri="{BB962C8B-B14F-4D97-AF65-F5344CB8AC3E}">
        <p14:creationId xmlns:p14="http://schemas.microsoft.com/office/powerpoint/2010/main" val="1132208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16</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67996" y="165699"/>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Market Overview and Growth:</a:t>
            </a:r>
          </a:p>
          <a:p>
            <a:pPr marL="285750" indent="-285750">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marL="0" indent="0">
              <a:buNone/>
            </a:pPr>
            <a:endParaRPr lang="en-CA" dirty="0"/>
          </a:p>
        </p:txBody>
      </p:sp>
      <p:sp>
        <p:nvSpPr>
          <p:cNvPr id="12" name="Content Placeholder 7">
            <a:extLst>
              <a:ext uri="{FF2B5EF4-FFF2-40B4-BE49-F238E27FC236}">
                <a16:creationId xmlns:a16="http://schemas.microsoft.com/office/drawing/2014/main" id="{F11635DD-CED9-FEBF-BE4C-2E867F079636}"/>
              </a:ext>
            </a:extLst>
          </p:cNvPr>
          <p:cNvSpPr txBox="1">
            <a:spLocks/>
          </p:cNvSpPr>
          <p:nvPr/>
        </p:nvSpPr>
        <p:spPr>
          <a:xfrm>
            <a:off x="0" y="2029452"/>
            <a:ext cx="12094234" cy="2396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Market Trend:</a:t>
            </a:r>
          </a:p>
          <a:p>
            <a:pPr>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a:buFont typeface="Wingdings" panose="05000000000000000000" pitchFamily="2" charset="2"/>
              <a:buChar char="Ø"/>
            </a:pPr>
            <a:r>
              <a:rPr lang="en-US" sz="1800" dirty="0"/>
              <a:t>Full Scale. (2023, May 18). Full Scale. Retrieved from 2023 Virtual Reality Development Trends, The Future is Now: https://fullscale.io/blog/virtual-reality-development-trends-2023/#:~:text=Some%20of%20these%20hardware%20improvements,%2Dcomputer%20interfaces%20(BCIs).</a:t>
            </a:r>
          </a:p>
          <a:p>
            <a:endParaRPr lang="en-US" sz="1800" dirty="0"/>
          </a:p>
          <a:p>
            <a:endParaRPr lang="en-US" sz="1800" dirty="0"/>
          </a:p>
          <a:p>
            <a:pPr marL="0" indent="0">
              <a:buFont typeface="Arial" panose="020B0604020202020204" pitchFamily="34" charse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48883" y="4307884"/>
            <a:ext cx="120942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Key Players and Headsets: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Vionix . (2023, May 19). Top 10 VR game development companies in 2023. Retrieved from Vionix : </a:t>
            </a:r>
            <a:r>
              <a:rPr kumimoji="0" lang="en-US" b="0" i="0" u="none" strike="noStrike" kern="1200" cap="none" spc="0" normalizeH="0" baseline="0" noProof="0" dirty="0">
                <a:ln>
                  <a:noFill/>
                </a:ln>
                <a:solidFill>
                  <a:prstClr val="black"/>
                </a:solidFill>
                <a:effectLst/>
                <a:uLnTx/>
                <a:uFillTx/>
                <a:latin typeface="Bierstadt"/>
                <a:ea typeface="+mn-ea"/>
                <a:cs typeface="+mn-cs"/>
                <a:hlinkClick r:id="rId3"/>
              </a:rPr>
              <a:t>https://vionixstudio.com/2023/05/05/top-10-vr-game-development-companies-in-2023/#Valve_Corporation</a:t>
            </a: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Will GreenWald, J. M. (2023, October 27). The best VR Headsets for 2023. Retrieved from PC mag: https://www.pcmag.com/picks/the-best-vr-headsets</a:t>
            </a:r>
          </a:p>
        </p:txBody>
      </p:sp>
    </p:spTree>
    <p:extLst>
      <p:ext uri="{BB962C8B-B14F-4D97-AF65-F5344CB8AC3E}">
        <p14:creationId xmlns:p14="http://schemas.microsoft.com/office/powerpoint/2010/main" val="11812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17</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98188" y="218078"/>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Key Findings:</a:t>
            </a:r>
          </a:p>
          <a:p>
            <a:pPr marL="285750" indent="-285750">
              <a:buFont typeface="Wingdings" panose="05000000000000000000" pitchFamily="2" charset="2"/>
              <a:buChar char="Ø"/>
            </a:pPr>
            <a:r>
              <a:rPr lang="en-US" sz="1800" dirty="0">
                <a:hlinkClick r:id="rId2"/>
              </a:rPr>
              <a:t>​Image #1</a:t>
            </a:r>
            <a:endParaRPr lang="en-US" sz="1800" dirty="0"/>
          </a:p>
          <a:p>
            <a:pPr marL="0" inden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0" y="1684043"/>
            <a:ext cx="9838427" cy="2430281"/>
          </a:xfrm>
          <a:prstGeom prst="rect">
            <a:avLst/>
          </a:prstGeom>
          <a:noFill/>
        </p:spPr>
        <p:txBody>
          <a:bodyPr wrap="square">
            <a:spAutoFit/>
          </a:bodyPr>
          <a:lstStyle/>
          <a:p>
            <a:pPr>
              <a:lnSpc>
                <a:spcPct val="124000"/>
              </a:lnSpc>
            </a:pPr>
            <a:r>
              <a:rPr lang="en-US" sz="1800" dirty="0">
                <a:solidFill>
                  <a:schemeClr val="bg1"/>
                </a:solidFill>
              </a:rPr>
              <a:t>Hea</a:t>
            </a:r>
            <a:r>
              <a:rPr lang="en-US" dirty="0">
                <a:solidFill>
                  <a:schemeClr val="bg1"/>
                </a:solidFill>
              </a:rPr>
              <a:t>dsets:</a:t>
            </a:r>
          </a:p>
          <a:p>
            <a:pPr marL="285750" indent="-285750">
              <a:lnSpc>
                <a:spcPct val="124000"/>
              </a:lnSpc>
              <a:buFont typeface="Wingdings" panose="05000000000000000000" pitchFamily="2" charset="2"/>
              <a:buChar char="Ø"/>
            </a:pPr>
            <a:r>
              <a:rPr lang="en-US" dirty="0">
                <a:solidFill>
                  <a:schemeClr val="bg1"/>
                </a:solidFill>
              </a:rPr>
              <a:t> </a:t>
            </a:r>
            <a:r>
              <a:rPr lang="en-US" sz="1800" dirty="0">
                <a:hlinkClick r:id="rId2"/>
              </a:rPr>
              <a:t>​</a:t>
            </a:r>
            <a:r>
              <a:rPr lang="en-US" sz="1800" dirty="0">
                <a:hlinkClick r:id="rId3"/>
              </a:rPr>
              <a:t>Meta/Oculus Quest 2</a:t>
            </a:r>
            <a:endParaRPr lang="en-US" sz="1800" dirty="0"/>
          </a:p>
          <a:p>
            <a:pPr marL="285750" indent="-285750">
              <a:lnSpc>
                <a:spcPct val="124000"/>
              </a:lnSpc>
              <a:buFont typeface="Wingdings" panose="05000000000000000000" pitchFamily="2" charset="2"/>
              <a:buChar char="Ø"/>
            </a:pPr>
            <a:r>
              <a:rPr lang="en-US" sz="1800" dirty="0">
                <a:solidFill>
                  <a:schemeClr val="bg1"/>
                </a:solidFill>
              </a:rPr>
              <a:t> </a:t>
            </a:r>
            <a:r>
              <a:rPr lang="en-US" sz="1800" dirty="0">
                <a:hlinkClick r:id="rId2"/>
              </a:rPr>
              <a:t>​</a:t>
            </a:r>
            <a:r>
              <a:rPr lang="en-US" sz="1800" dirty="0">
                <a:hlinkClick r:id="rId4"/>
              </a:rPr>
              <a:t>Valve Index </a:t>
            </a:r>
            <a:endParaRPr lang="en-US" sz="1800" dirty="0"/>
          </a:p>
          <a:p>
            <a:pPr marL="285750" indent="-285750">
              <a:lnSpc>
                <a:spcPct val="124000"/>
              </a:lnSpc>
              <a:buFont typeface="Wingdings" panose="05000000000000000000" pitchFamily="2" charset="2"/>
              <a:buChar char="Ø"/>
            </a:pPr>
            <a:endParaRPr lang="en-US" sz="1800" dirty="0">
              <a:solidFill>
                <a:schemeClr val="bg1"/>
              </a:solidFill>
            </a:endParaRPr>
          </a:p>
          <a:p>
            <a:pPr marL="285750" indent="-285750">
              <a:lnSpc>
                <a:spcPct val="124000"/>
              </a:lnSpc>
              <a:buFont typeface="Wingdings" panose="05000000000000000000" pitchFamily="2" charset="2"/>
              <a:buChar char="Ø"/>
            </a:pPr>
            <a:endParaRPr lang="en-US" dirty="0">
              <a:solidFill>
                <a:schemeClr val="bg1"/>
              </a:solidFill>
            </a:endParaRPr>
          </a:p>
          <a:p>
            <a:pPr>
              <a:lnSpc>
                <a:spcPct val="124000"/>
              </a:lnSpc>
            </a:pPr>
            <a:endParaRPr lang="en-US" sz="1800" dirty="0">
              <a:solidFill>
                <a:schemeClr val="bg1"/>
              </a:solidFill>
            </a:endParaRPr>
          </a:p>
          <a:p>
            <a:pPr marL="285750" indent="-285750">
              <a:buFont typeface="Wingdings" panose="05000000000000000000" pitchFamily="2" charset="2"/>
              <a:buChar char="Ø"/>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p:txBody>
      </p:sp>
      <p:sp>
        <p:nvSpPr>
          <p:cNvPr id="9" name="Text Placeholder 30">
            <a:extLst>
              <a:ext uri="{FF2B5EF4-FFF2-40B4-BE49-F238E27FC236}">
                <a16:creationId xmlns:a16="http://schemas.microsoft.com/office/drawing/2014/main" id="{E58B14B0-E766-C56D-97B9-09E061678DD8}"/>
              </a:ext>
            </a:extLst>
          </p:cNvPr>
          <p:cNvSpPr txBox="1">
            <a:spLocks/>
          </p:cNvSpPr>
          <p:nvPr/>
        </p:nvSpPr>
        <p:spPr>
          <a:xfrm>
            <a:off x="-24440" y="4130667"/>
            <a:ext cx="12191999" cy="1825148"/>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4000"/>
              </a:lnSpc>
            </a:pPr>
            <a:endParaRPr lang="en-US" sz="1800" dirty="0"/>
          </a:p>
        </p:txBody>
      </p:sp>
      <p:sp>
        <p:nvSpPr>
          <p:cNvPr id="15" name="Content Placeholder 7">
            <a:extLst>
              <a:ext uri="{FF2B5EF4-FFF2-40B4-BE49-F238E27FC236}">
                <a16:creationId xmlns:a16="http://schemas.microsoft.com/office/drawing/2014/main" id="{3BC77989-682D-5A21-6B6C-1B3936503E61}"/>
              </a:ext>
            </a:extLst>
          </p:cNvPr>
          <p:cNvSpPr txBox="1">
            <a:spLocks/>
          </p:cNvSpPr>
          <p:nvPr/>
        </p:nvSpPr>
        <p:spPr>
          <a:xfrm>
            <a:off x="0" y="3193431"/>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VR Gaming Development Companies:</a:t>
            </a:r>
          </a:p>
          <a:p>
            <a:pPr marL="285750" indent="-285750">
              <a:buFont typeface="Wingdings" panose="05000000000000000000" pitchFamily="2" charset="2"/>
              <a:buChar char="Ø"/>
            </a:pPr>
            <a:r>
              <a:rPr lang="en-US" sz="1800" dirty="0">
                <a:hlinkClick r:id="rId2"/>
              </a:rPr>
              <a:t>​</a:t>
            </a:r>
            <a:r>
              <a:rPr lang="en-US" sz="1800" dirty="0">
                <a:hlinkClick r:id="rId5"/>
              </a:rPr>
              <a:t>Valve Logo</a:t>
            </a:r>
            <a:endParaRPr lang="en-US" sz="1800" dirty="0"/>
          </a:p>
          <a:p>
            <a:pPr marL="285750" indent="-285750">
              <a:buFont typeface="Wingdings" panose="05000000000000000000" pitchFamily="2" charset="2"/>
              <a:buChar char="Ø"/>
            </a:pPr>
            <a:r>
              <a:rPr lang="en-US" sz="1800" dirty="0">
                <a:hlinkClick r:id="rId6"/>
              </a:rPr>
              <a:t>ILM X Lab Logo</a:t>
            </a:r>
            <a:endParaRPr lang="en-US" sz="1800" dirty="0"/>
          </a:p>
          <a:p>
            <a:pPr marL="285750" indent="-285750">
              <a:buFont typeface="Wingdings" panose="05000000000000000000" pitchFamily="2" charset="2"/>
              <a:buChar char="Ø"/>
            </a:pPr>
            <a:endParaRPr lang="en-US" sz="1800" dirty="0"/>
          </a:p>
          <a:p>
            <a:pPr marL="0" indent="0">
              <a:buFont typeface="Arial" panose="020B0604020202020204" pitchFamily="34" charset="0"/>
              <a:buNone/>
            </a:pPr>
            <a:endParaRPr lang="en-CA" sz="1800" dirty="0"/>
          </a:p>
        </p:txBody>
      </p:sp>
      <p:sp>
        <p:nvSpPr>
          <p:cNvPr id="17" name="Content Placeholder 7">
            <a:extLst>
              <a:ext uri="{FF2B5EF4-FFF2-40B4-BE49-F238E27FC236}">
                <a16:creationId xmlns:a16="http://schemas.microsoft.com/office/drawing/2014/main" id="{62A9EBE0-DF57-3B20-D28A-A45AE6605815}"/>
              </a:ext>
            </a:extLst>
          </p:cNvPr>
          <p:cNvSpPr txBox="1">
            <a:spLocks/>
          </p:cNvSpPr>
          <p:nvPr/>
        </p:nvSpPr>
        <p:spPr>
          <a:xfrm>
            <a:off x="24441" y="4688815"/>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 Future/Summary:</a:t>
            </a:r>
          </a:p>
          <a:p>
            <a:pPr marL="285750" indent="-285750">
              <a:buFont typeface="Wingdings" panose="05000000000000000000" pitchFamily="2" charset="2"/>
              <a:buChar char="Ø"/>
            </a:pPr>
            <a:r>
              <a:rPr lang="en-US" sz="1800" dirty="0">
                <a:hlinkClick r:id="rId2"/>
              </a:rPr>
              <a:t>​</a:t>
            </a:r>
            <a:r>
              <a:rPr lang="en-US" sz="1800" dirty="0">
                <a:hlinkClick r:id="rId7"/>
              </a:rPr>
              <a:t>Image #1</a:t>
            </a:r>
            <a:endParaRPr lang="en-US" sz="1800" dirty="0"/>
          </a:p>
          <a:p>
            <a:pPr marL="0" indent="0">
              <a:buFont typeface="Arial" panose="020B0604020202020204" pitchFamily="34" charset="0"/>
              <a:buNone/>
            </a:pPr>
            <a:endParaRPr lang="en-CA" sz="1800" dirty="0"/>
          </a:p>
        </p:txBody>
      </p:sp>
    </p:spTree>
    <p:extLst>
      <p:ext uri="{BB962C8B-B14F-4D97-AF65-F5344CB8AC3E}">
        <p14:creationId xmlns:p14="http://schemas.microsoft.com/office/powerpoint/2010/main" val="2409380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a:t>2023-10-24</a:t>
            </a:r>
            <a:endParaRPr lang="en-US"/>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a:t>VR Gaming Market analysis Presentation</a:t>
            </a:r>
            <a:endParaRPr lang="en-US"/>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2</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205465" y="451584"/>
            <a:ext cx="4864608" cy="365760"/>
          </a:xfrm>
        </p:spPr>
        <p:txBody>
          <a:bodyPr/>
          <a:lstStyle/>
          <a:p>
            <a:r>
              <a:rPr lang="en-CA" dirty="0"/>
              <a:t>Shout out </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205465" y="1094613"/>
            <a:ext cx="8522483" cy="5261737"/>
          </a:xfrm>
        </p:spPr>
        <p:txBody>
          <a:bodyPr/>
          <a:lstStyle/>
          <a:p>
            <a:pPr>
              <a:lnSpc>
                <a:spcPct val="100000"/>
              </a:lnSpc>
            </a:pPr>
            <a:r>
              <a:rPr lang="en-CA" sz="1800">
                <a:latin typeface="Calibri" panose="020F0502020204030204" pitchFamily="34" charset="0"/>
                <a:cs typeface="Times New Roman" panose="02020603050405020304" pitchFamily="18" charset="0"/>
              </a:rPr>
              <a:t>I want to say a special thanks Mr. Yo, Sana, Katrina, Ail for helping me with this project and providing their support.</a:t>
            </a:r>
          </a:p>
          <a:p>
            <a:pPr>
              <a:lnSpc>
                <a:spcPct val="100000"/>
              </a:lnSpc>
            </a:pPr>
            <a:r>
              <a:rPr lang="en-CA" sz="1800">
                <a:latin typeface="Calibri" panose="020F0502020204030204" pitchFamily="34" charset="0"/>
                <a:cs typeface="Times New Roman" panose="02020603050405020304" pitchFamily="18" charset="0"/>
              </a:rPr>
              <a:t>Mr. Yo  providing the tools for me to succeed </a:t>
            </a:r>
          </a:p>
          <a:p>
            <a:pPr>
              <a:lnSpc>
                <a:spcPct val="100000"/>
              </a:lnSpc>
            </a:pPr>
            <a:r>
              <a:rPr lang="en-CA" sz="1800">
                <a:latin typeface="Calibri" panose="020F0502020204030204" pitchFamily="34" charset="0"/>
                <a:cs typeface="Times New Roman" panose="02020603050405020304" pitchFamily="18" charset="0"/>
              </a:rPr>
              <a:t>Sana and Katrina providing the facilitator guide and rubrics</a:t>
            </a:r>
          </a:p>
          <a:p>
            <a:pPr>
              <a:lnSpc>
                <a:spcPct val="100000"/>
              </a:lnSpc>
            </a:pPr>
            <a:r>
              <a:rPr lang="en-CA" sz="1800">
                <a:latin typeface="Calibri" panose="020F0502020204030204" pitchFamily="34" charset="0"/>
                <a:cs typeface="Times New Roman" panose="02020603050405020304" pitchFamily="18" charset="0"/>
              </a:rPr>
              <a:t>Ail for technical support </a:t>
            </a:r>
          </a:p>
          <a:p>
            <a:pPr>
              <a:lnSpc>
                <a:spcPct val="100000"/>
              </a:lnSpc>
            </a:pPr>
            <a:endParaRPr lang="en-CA" sz="1800">
              <a:latin typeface="Calibri" panose="020F0502020204030204" pitchFamily="34" charset="0"/>
              <a:cs typeface="Times New Roman" panose="02020603050405020304" pitchFamily="18" charset="0"/>
            </a:endParaRPr>
          </a:p>
          <a:p>
            <a:endParaRPr lang="en-CA" sz="1800">
              <a:latin typeface="Calibri" panose="020F0502020204030204" pitchFamily="34" charset="0"/>
              <a:cs typeface="Times New Roman" panose="02020603050405020304" pitchFamily="18" charset="0"/>
            </a:endParaRPr>
          </a:p>
          <a:p>
            <a:pPr marL="0" indent="0">
              <a:buNone/>
            </a:pPr>
            <a:endParaRPr lang="en-US" sz="1800"/>
          </a:p>
          <a:p>
            <a:pPr marL="0" indent="0">
              <a:buNone/>
            </a:pPr>
            <a:endParaRPr lang="en-CA" dirty="0"/>
          </a:p>
        </p:txBody>
      </p:sp>
    </p:spTree>
    <p:extLst>
      <p:ext uri="{BB962C8B-B14F-4D97-AF65-F5344CB8AC3E}">
        <p14:creationId xmlns:p14="http://schemas.microsoft.com/office/powerpoint/2010/main" val="164680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with sunglasses on his head&#10;&#10;Description automatically generated">
            <a:extLst>
              <a:ext uri="{FF2B5EF4-FFF2-40B4-BE49-F238E27FC236}">
                <a16:creationId xmlns:a16="http://schemas.microsoft.com/office/drawing/2014/main" id="{42D095A2-AB17-D283-F725-2E02CBEC37BF}"/>
              </a:ext>
            </a:extLst>
          </p:cNvPr>
          <p:cNvPicPr>
            <a:picLocks noGrp="1" noChangeAspect="1"/>
          </p:cNvPicPr>
          <p:nvPr>
            <p:ph type="pic" sz="quarter" idx="14"/>
          </p:nvPr>
        </p:nvPicPr>
        <p:blipFill>
          <a:blip r:embed="rId3"/>
          <a:srcRect t="20447" b="20447"/>
          <a:stretch>
            <a:fillRect/>
          </a:stretch>
        </p:blipFill>
        <p:spPr>
          <a:xfrm>
            <a:off x="8727948" y="63499"/>
            <a:ext cx="3425952" cy="2921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3</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205465" y="451584"/>
            <a:ext cx="4864608" cy="365760"/>
          </a:xfrm>
        </p:spPr>
        <p:txBody>
          <a:bodyPr/>
          <a:lstStyle/>
          <a:p>
            <a:r>
              <a:rPr lang="en-CA" dirty="0"/>
              <a:t>Introduction</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205465" y="955978"/>
            <a:ext cx="6974266" cy="5261737"/>
          </a:xfrm>
        </p:spPr>
        <p:txBody>
          <a:bodyPr/>
          <a:lstStyle/>
          <a:p>
            <a:pPr>
              <a:lnSpc>
                <a:spcPct val="100000"/>
              </a:lnSpc>
            </a:pPr>
            <a:r>
              <a:rPr lang="en-CA" sz="1800" dirty="0">
                <a:latin typeface="Calibri" panose="020F0502020204030204" pitchFamily="34" charset="0"/>
                <a:cs typeface="Times New Roman" panose="02020603050405020304" pitchFamily="18" charset="0"/>
              </a:rPr>
              <a:t>My Name is Humza Sheikh, I am a project assistant </a:t>
            </a:r>
          </a:p>
          <a:p>
            <a:pPr>
              <a:lnSpc>
                <a:spcPct val="100000"/>
              </a:lnSpc>
            </a:pPr>
            <a:r>
              <a:rPr lang="en-CA" sz="1800" dirty="0">
                <a:latin typeface="Calibri" panose="020F0502020204030204" pitchFamily="34" charset="0"/>
                <a:cs typeface="Times New Roman" panose="02020603050405020304" pitchFamily="18" charset="0"/>
              </a:rPr>
              <a:t>I work with the VR Simulation Market Assessment Team</a:t>
            </a:r>
          </a:p>
          <a:p>
            <a:pPr>
              <a:lnSpc>
                <a:spcPct val="100000"/>
              </a:lnSpc>
            </a:pPr>
            <a:r>
              <a:rPr lang="en-CA" sz="1800" dirty="0">
                <a:latin typeface="Calibri" panose="020F0502020204030204" pitchFamily="34" charset="0"/>
                <a:cs typeface="Times New Roman" panose="02020603050405020304" pitchFamily="18" charset="0"/>
              </a:rPr>
              <a:t>Currently enrolled in Computer programming </a:t>
            </a:r>
          </a:p>
          <a:p>
            <a:pPr>
              <a:lnSpc>
                <a:spcPct val="100000"/>
              </a:lnSpc>
            </a:pPr>
            <a:r>
              <a:rPr lang="en-CA" sz="1800" dirty="0">
                <a:latin typeface="Calibri" panose="020F0502020204030204" pitchFamily="34" charset="0"/>
                <a:cs typeface="Times New Roman" panose="02020603050405020304" pitchFamily="18" charset="0"/>
              </a:rPr>
              <a:t>My hobbies are playing video games, building Lego, watch movies/ tv shows, reading comics, cars, anime and too many list. </a:t>
            </a:r>
          </a:p>
          <a:p>
            <a:pPr>
              <a:lnSpc>
                <a:spcPct val="100000"/>
              </a:lnSpc>
            </a:pPr>
            <a:endParaRPr lang="en-CA" sz="1800" dirty="0">
              <a:latin typeface="Calibri" panose="020F0502020204030204" pitchFamily="34" charset="0"/>
              <a:cs typeface="Times New Roman" panose="02020603050405020304" pitchFamily="18" charset="0"/>
            </a:endParaRPr>
          </a:p>
          <a:p>
            <a:pPr>
              <a:lnSpc>
                <a:spcPct val="100000"/>
              </a:lnSpc>
            </a:pPr>
            <a:endParaRPr lang="en-CA" sz="1800" dirty="0">
              <a:latin typeface="Calibri" panose="020F0502020204030204" pitchFamily="34" charset="0"/>
              <a:cs typeface="Times New Roman" panose="02020603050405020304" pitchFamily="18" charset="0"/>
            </a:endParaRPr>
          </a:p>
          <a:p>
            <a:endParaRPr lang="en-CA" sz="1800" dirty="0">
              <a:latin typeface="Calibri" panose="020F0502020204030204" pitchFamily="34" charset="0"/>
              <a:cs typeface="Times New Roman" panose="02020603050405020304" pitchFamily="18" charset="0"/>
            </a:endParaRPr>
          </a:p>
          <a:p>
            <a:pPr marL="0" indent="0">
              <a:buNone/>
            </a:pPr>
            <a:endParaRPr lang="en-US" sz="1800" dirty="0"/>
          </a:p>
          <a:p>
            <a:pPr marL="0" indent="0">
              <a:buNone/>
            </a:pPr>
            <a:endParaRPr lang="en-CA" dirty="0"/>
          </a:p>
        </p:txBody>
      </p:sp>
      <p:pic>
        <p:nvPicPr>
          <p:cNvPr id="14" name="Picture Placeholder 13" descr="A toy robot on a chair&#10;&#10;Description automatically generated">
            <a:extLst>
              <a:ext uri="{FF2B5EF4-FFF2-40B4-BE49-F238E27FC236}">
                <a16:creationId xmlns:a16="http://schemas.microsoft.com/office/drawing/2014/main" id="{AF7DEFAD-9F77-3A4B-9897-4D81C0E8012F}"/>
              </a:ext>
            </a:extLst>
          </p:cNvPr>
          <p:cNvPicPr>
            <a:picLocks noGrp="1" noChangeAspect="1"/>
          </p:cNvPicPr>
          <p:nvPr>
            <p:ph type="pic" sz="quarter" idx="13"/>
          </p:nvPr>
        </p:nvPicPr>
        <p:blipFill>
          <a:blip r:embed="rId4"/>
          <a:srcRect l="958" r="958"/>
          <a:stretch>
            <a:fillRect/>
          </a:stretch>
        </p:blipFill>
        <p:spPr>
          <a:xfrm>
            <a:off x="8727948" y="2985372"/>
            <a:ext cx="3425952" cy="3452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62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17D548-D940-A06C-E384-4CBCA2C0D681}"/>
              </a:ext>
            </a:extLst>
          </p:cNvPr>
          <p:cNvSpPr>
            <a:spLocks noGrp="1"/>
          </p:cNvSpPr>
          <p:nvPr>
            <p:ph type="pic" sz="quarter" idx="14"/>
          </p:nvPr>
        </p:nvSpPr>
        <p:spPr/>
        <p:txBody>
          <a:bodyPr/>
          <a:lstStyle/>
          <a:p>
            <a:endParaRPr lang="en-CA" dirty="0"/>
          </a:p>
        </p:txBody>
      </p:sp>
      <p:pic>
        <p:nvPicPr>
          <p:cNvPr id="9" name="Picture Placeholder 8">
            <a:extLst>
              <a:ext uri="{FF2B5EF4-FFF2-40B4-BE49-F238E27FC236}">
                <a16:creationId xmlns:a16="http://schemas.microsoft.com/office/drawing/2014/main" id="{C020A389-3E88-24ED-C3F2-24BBD0CDC9A8}"/>
              </a:ext>
            </a:extLst>
          </p:cNvPr>
          <p:cNvPicPr>
            <a:picLocks noGrp="1" noChangeAspect="1"/>
          </p:cNvPicPr>
          <p:nvPr>
            <p:ph type="pic" sz="quarter" idx="13"/>
          </p:nvPr>
        </p:nvPicPr>
        <p:blipFill>
          <a:blip r:embed="rId3"/>
          <a:srcRect l="15180" r="15180"/>
          <a:stretch>
            <a:fillRect/>
          </a:stretch>
        </p:blipFill>
        <p:spPr>
          <a:xfrm>
            <a:off x="7179732" y="0"/>
            <a:ext cx="5012267"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4</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205465" y="451584"/>
            <a:ext cx="4864608" cy="365760"/>
          </a:xfrm>
        </p:spPr>
        <p:txBody>
          <a:bodyPr/>
          <a:lstStyle/>
          <a:p>
            <a:r>
              <a:rPr lang="en-CA" dirty="0"/>
              <a:t>Introduction</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205465" y="1133856"/>
            <a:ext cx="6974266" cy="4590288"/>
          </a:xfrm>
        </p:spPr>
        <p:txBody>
          <a:bodyPr/>
          <a:lstStyle/>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This presentation will briefly summarize the VR market analysis report. </a:t>
            </a:r>
          </a:p>
          <a:p>
            <a:r>
              <a:rPr lang="en-CA" sz="1800" dirty="0">
                <a:latin typeface="Calibri" panose="020F0502020204030204" pitchFamily="34" charset="0"/>
                <a:ea typeface="Times New Roman" panose="02020603050405020304" pitchFamily="18" charset="0"/>
                <a:cs typeface="Times New Roman" panose="02020603050405020304" pitchFamily="18" charset="0"/>
              </a:rPr>
              <a:t>A market analysis report is basically a snapshot of the market and in my case, my report was snapshot of the VR gaming sector.</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CA" sz="1800" dirty="0">
                <a:latin typeface="Calibri" panose="020F0502020204030204" pitchFamily="34" charset="0"/>
                <a:ea typeface="Times New Roman" panose="02020603050405020304" pitchFamily="18" charset="0"/>
                <a:cs typeface="Times New Roman" panose="02020603050405020304" pitchFamily="18" charset="0"/>
              </a:rPr>
              <a:t>F</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ocus on the market overview and </a:t>
            </a:r>
            <a:r>
              <a:rPr lang="en-CA" sz="1800" dirty="0">
                <a:latin typeface="Calibri" panose="020F0502020204030204" pitchFamily="34" charset="0"/>
                <a:ea typeface="Times New Roman" panose="02020603050405020304" pitchFamily="18" charset="0"/>
                <a:cs typeface="Times New Roman" panose="02020603050405020304" pitchFamily="18" charset="0"/>
              </a:rPr>
              <a:t>growth</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 trends, VR gaming development companies, headsets, and the future.</a:t>
            </a:r>
          </a:p>
          <a:p>
            <a:pPr marL="0" indent="0">
              <a:buNone/>
            </a:pPr>
            <a:endParaRPr lang="en-CA" sz="1800" dirty="0">
              <a:latin typeface="Calibri" panose="020F0502020204030204" pitchFamily="34" charset="0"/>
              <a:cs typeface="Times New Roman" panose="02020603050405020304" pitchFamily="18" charset="0"/>
            </a:endParaRPr>
          </a:p>
          <a:p>
            <a:pPr marL="0" indent="0">
              <a:buNone/>
            </a:pPr>
            <a:endParaRPr lang="en-US" sz="1800" dirty="0"/>
          </a:p>
          <a:p>
            <a:pPr marL="0" indent="0">
              <a:buNone/>
            </a:pPr>
            <a:endParaRPr lang="en-CA" dirty="0"/>
          </a:p>
        </p:txBody>
      </p:sp>
    </p:spTree>
    <p:extLst>
      <p:ext uri="{BB962C8B-B14F-4D97-AF65-F5344CB8AC3E}">
        <p14:creationId xmlns:p14="http://schemas.microsoft.com/office/powerpoint/2010/main" val="22890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4B491D7-E8A8-2945-7D97-7F6C1C26B81D}"/>
              </a:ext>
            </a:extLst>
          </p:cNvPr>
          <p:cNvPicPr>
            <a:picLocks noGrp="1" noChangeAspect="1"/>
          </p:cNvPicPr>
          <p:nvPr>
            <p:ph type="pic" sz="quarter" idx="14"/>
          </p:nvPr>
        </p:nvPicPr>
        <p:blipFill>
          <a:blip r:embed="rId3"/>
          <a:srcRect l="1478" r="1478"/>
          <a:stretch>
            <a:fillRect/>
          </a:stretch>
        </p:blipFill>
        <p:spPr>
          <a:xfrm>
            <a:off x="7179732" y="0"/>
            <a:ext cx="5012268"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5</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47156" y="458548"/>
            <a:ext cx="4864608" cy="365760"/>
          </a:xfrm>
        </p:spPr>
        <p:txBody>
          <a:bodyPr/>
          <a:lstStyle/>
          <a:p>
            <a:r>
              <a:rPr lang="en-CA" dirty="0"/>
              <a:t>Key Findings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41826" y="1057096"/>
            <a:ext cx="7221558" cy="4590288"/>
          </a:xfrm>
        </p:spPr>
        <p:txBody>
          <a:bodyPr>
            <a:normAutofit/>
          </a:bodyPr>
          <a:lstStyle/>
          <a:p>
            <a:pPr marL="285750" indent="-285750">
              <a:buFont typeface="Arial" panose="020B0604020202020204" pitchFamily="34" charset="0"/>
              <a:buChar char="•"/>
            </a:pPr>
            <a:r>
              <a:rPr lang="en-CA" sz="1800" dirty="0"/>
              <a:t>VR gaming market was valued at $27.25 billion (USD) in 2022.</a:t>
            </a:r>
          </a:p>
          <a:p>
            <a:pPr marL="0" indent="0">
              <a:buNone/>
            </a:pPr>
            <a:endParaRPr lang="en-CA" sz="1800" dirty="0"/>
          </a:p>
          <a:p>
            <a:pPr marL="285750" indent="-285750">
              <a:buFont typeface="Arial" panose="020B0604020202020204" pitchFamily="34" charset="0"/>
              <a:buChar char="•"/>
            </a:pPr>
            <a:r>
              <a:rPr lang="en-US" sz="1800" dirty="0"/>
              <a:t>The constant evolution of VR hardware and immersive titles will be the main driving force in growing the sector.</a:t>
            </a: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r>
              <a:rPr lang="en-US" sz="1800" dirty="0"/>
              <a:t>Highlight top ten VR gaming development companies in 2023 that pushed the industry forward.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future looks promising, focusing on making the headset more affordable over time and accessible.</a:t>
            </a:r>
          </a:p>
          <a:p>
            <a:pPr marL="0" indent="0">
              <a:buNone/>
            </a:pPr>
            <a:endParaRPr lang="en-CA" dirty="0"/>
          </a:p>
        </p:txBody>
      </p:sp>
    </p:spTree>
    <p:extLst>
      <p:ext uri="{BB962C8B-B14F-4D97-AF65-F5344CB8AC3E}">
        <p14:creationId xmlns:p14="http://schemas.microsoft.com/office/powerpoint/2010/main" val="42145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fade">
                                      <p:cBhvr>
                                        <p:cTn id="16" dur="500"/>
                                        <p:tgtEl>
                                          <p:spTgt spid="8">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animEffect transition="in" filter="fade">
                                      <p:cBhvr>
                                        <p:cTn id="2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6</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960638" y="136525"/>
            <a:ext cx="8125079" cy="365760"/>
          </a:xfrm>
        </p:spPr>
        <p:txBody>
          <a:bodyPr/>
          <a:lstStyle/>
          <a:p>
            <a:r>
              <a:rPr lang="en-US" dirty="0">
                <a:ea typeface="+mn-ea"/>
                <a:cs typeface="+mn-cs"/>
              </a:rPr>
              <a:t>Market Overview and Growth</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2004" y="1029462"/>
            <a:ext cx="5422392" cy="4590288"/>
          </a:xfrm>
        </p:spPr>
        <p:txBody>
          <a:bodyPr>
            <a:normAutofit/>
          </a:bodyPr>
          <a:lstStyle/>
          <a:p>
            <a:pPr marL="285750" indent="-285750">
              <a:buFont typeface="Arial" panose="020B0604020202020204" pitchFamily="34" charset="0"/>
              <a:buChar char="•"/>
            </a:pPr>
            <a:r>
              <a:rPr lang="en-US" sz="1800" dirty="0"/>
              <a:t>The gaming sector holds a 22.9% market share in the Global Virtual Reality Market in 2022.</a:t>
            </a:r>
          </a:p>
          <a:p>
            <a:pPr marL="285750" indent="-285750">
              <a:buFont typeface="Arial" panose="020B0604020202020204" pitchFamily="34" charset="0"/>
              <a:buChar char="•"/>
            </a:pPr>
            <a:endParaRPr lang="en-US" sz="1800" dirty="0"/>
          </a:p>
          <a:p>
            <a:pPr marL="285750" indent="-285750"/>
            <a:r>
              <a:rPr lang="en-US" sz="1800" dirty="0"/>
              <a:t>By 2028, the market will be estimate to grow around $130.05 (USD) billion </a:t>
            </a:r>
          </a:p>
          <a:p>
            <a:pPr marL="0" indent="0">
              <a:lnSpc>
                <a:spcPct val="100000"/>
              </a:lnSpc>
              <a:buNone/>
            </a:pPr>
            <a:endParaRPr lang="en-US" sz="1800" dirty="0"/>
          </a:p>
          <a:p>
            <a:pPr marL="285750" indent="-285750">
              <a:buFont typeface="Arial" panose="020B0604020202020204" pitchFamily="34" charset="0"/>
              <a:buChar char="•"/>
            </a:pPr>
            <a:r>
              <a:rPr lang="en-US" sz="1800" dirty="0"/>
              <a:t>The rapid popularity of the VR genre and big companies like Sony, Meta, Microsoft investing heavily in the sector are one of many factors that help grow the market rapidly.</a:t>
            </a:r>
          </a:p>
          <a:p>
            <a:pPr marL="0" indent="0">
              <a:buNone/>
            </a:pPr>
            <a:endParaRPr lang="en-CA" dirty="0"/>
          </a:p>
        </p:txBody>
      </p:sp>
      <p:pic>
        <p:nvPicPr>
          <p:cNvPr id="11" name="Picture 10">
            <a:extLst>
              <a:ext uri="{FF2B5EF4-FFF2-40B4-BE49-F238E27FC236}">
                <a16:creationId xmlns:a16="http://schemas.microsoft.com/office/drawing/2014/main" id="{0A9D45A2-B171-758F-6CA6-84B51BC11B0A}"/>
              </a:ext>
            </a:extLst>
          </p:cNvPr>
          <p:cNvPicPr>
            <a:picLocks noChangeAspect="1"/>
          </p:cNvPicPr>
          <p:nvPr/>
        </p:nvPicPr>
        <p:blipFill>
          <a:blip r:embed="rId3"/>
          <a:stretch>
            <a:fillRect/>
          </a:stretch>
        </p:blipFill>
        <p:spPr>
          <a:xfrm>
            <a:off x="5168900" y="852265"/>
            <a:ext cx="7023100" cy="4767485"/>
          </a:xfrm>
          <a:prstGeom prst="rect">
            <a:avLst/>
          </a:prstGeom>
        </p:spPr>
      </p:pic>
    </p:spTree>
    <p:extLst>
      <p:ext uri="{BB962C8B-B14F-4D97-AF65-F5344CB8AC3E}">
        <p14:creationId xmlns:p14="http://schemas.microsoft.com/office/powerpoint/2010/main" val="371216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7</a:t>
            </a:fld>
            <a:endParaRPr lang="en-US" dirty="0"/>
          </a:p>
        </p:txBody>
      </p:sp>
      <p:sp>
        <p:nvSpPr>
          <p:cNvPr id="16" name="TextBox 15">
            <a:extLst>
              <a:ext uri="{FF2B5EF4-FFF2-40B4-BE49-F238E27FC236}">
                <a16:creationId xmlns:a16="http://schemas.microsoft.com/office/drawing/2014/main" id="{2F3D360E-876B-CF03-036D-69B2231B838F}"/>
              </a:ext>
            </a:extLst>
          </p:cNvPr>
          <p:cNvSpPr txBox="1"/>
          <p:nvPr/>
        </p:nvSpPr>
        <p:spPr>
          <a:xfrm>
            <a:off x="2785853" y="198011"/>
            <a:ext cx="6096000" cy="523220"/>
          </a:xfrm>
          <a:prstGeom prst="rect">
            <a:avLst/>
          </a:prstGeom>
          <a:noFill/>
        </p:spPr>
        <p:txBody>
          <a:bodyPr wrap="square">
            <a:spAutoFit/>
          </a:bodyPr>
          <a:lstStyle/>
          <a:p>
            <a:pPr algn="ctr"/>
            <a:r>
              <a:rPr kumimoji="0" lang="en-US" sz="2800" b="0" i="0" u="none" strike="noStrike" kern="1200" cap="all" spc="400" normalizeH="0" baseline="0" noProof="0" dirty="0">
                <a:ln w="19050">
                  <a:solidFill>
                    <a:prstClr val="white"/>
                  </a:solidFill>
                </a:ln>
                <a:noFill/>
                <a:effectLst/>
                <a:uLnTx/>
                <a:uFillTx/>
                <a:latin typeface="Posterama Bold"/>
                <a:ea typeface="+mj-ea"/>
                <a:cs typeface="+mj-cs"/>
              </a:rPr>
              <a:t>Market tRENDS</a:t>
            </a:r>
            <a:endParaRPr lang="en-CA" dirty="0"/>
          </a:p>
        </p:txBody>
      </p:sp>
      <p:sp>
        <p:nvSpPr>
          <p:cNvPr id="21" name="TextBox 20">
            <a:extLst>
              <a:ext uri="{FF2B5EF4-FFF2-40B4-BE49-F238E27FC236}">
                <a16:creationId xmlns:a16="http://schemas.microsoft.com/office/drawing/2014/main" id="{B28CDA99-3699-7653-BCB9-7E80E525E0B3}"/>
              </a:ext>
            </a:extLst>
          </p:cNvPr>
          <p:cNvSpPr txBox="1"/>
          <p:nvPr/>
        </p:nvSpPr>
        <p:spPr>
          <a:xfrm>
            <a:off x="67574" y="978140"/>
            <a:ext cx="11684000" cy="4039247"/>
          </a:xfrm>
          <a:prstGeom prst="rect">
            <a:avLst/>
          </a:prstGeom>
          <a:noFill/>
        </p:spPr>
        <p:txBody>
          <a:bodyPr wrap="square" rtlCol="0">
            <a:spAutoFit/>
          </a:bodyPr>
          <a:lstStyle/>
          <a:p>
            <a:pPr marR="0" lvl="0" algn="l" defTabSz="914400" rtl="0" eaLnBrk="1" fontAlgn="auto" latinLnBrk="0" hangingPunct="1">
              <a:lnSpc>
                <a:spcPct val="114000"/>
              </a:lnSpc>
              <a:spcBef>
                <a:spcPts val="0"/>
              </a:spcBef>
              <a:spcAft>
                <a:spcPts val="0"/>
              </a:spcAft>
              <a:buClrTx/>
              <a:buSzTx/>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current trend, is to improve the hardware continuously and, at the same time, reduce the price as well as make it more accessible.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0" marR="0" lvl="0" indent="0"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white"/>
                </a:solidFill>
                <a:effectLst/>
                <a:uLnTx/>
                <a:uFillTx/>
                <a:latin typeface="Posterama Bold"/>
                <a:ea typeface="+mn-ea"/>
                <a:cs typeface="+mn-cs"/>
              </a:rPr>
              <a:t>Future direction:</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Making stronger effort in accommodating people who have disability with lighter and more comfortable headset and more accessible software for people with disabilities.</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Integrate AI and machine learning in VR games.</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Developing brain-computer interfaces (BCIs)  </a:t>
            </a: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which allow users to control their VR experience with their thoughts, eliminating the need for a controller.</a:t>
            </a:r>
          </a:p>
        </p:txBody>
      </p:sp>
    </p:spTree>
    <p:extLst>
      <p:ext uri="{BB962C8B-B14F-4D97-AF65-F5344CB8AC3E}">
        <p14:creationId xmlns:p14="http://schemas.microsoft.com/office/powerpoint/2010/main" val="382857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fad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fade">
                                      <p:cBhvr>
                                        <p:cTn id="22" dur="500"/>
                                        <p:tgtEl>
                                          <p:spTgt spid="2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animEffect transition="in" filter="fade">
                                      <p:cBhvr>
                                        <p:cTn id="27"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8</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20615" y="20546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709929"/>
            <a:ext cx="10807700" cy="64633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I have highlighted two gaming development companies, if you are interest learning more, check out the full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                    </a:t>
            </a:r>
            <a:r>
              <a:rPr kumimoji="0" lang="en-CA" b="1" i="0" u="none" strike="noStrike" kern="1200" cap="none" spc="0" normalizeH="0" baseline="0" noProof="0" dirty="0">
                <a:ln>
                  <a:noFill/>
                </a:ln>
                <a:solidFill>
                  <a:prstClr val="white"/>
                </a:solidFill>
                <a:effectLst/>
                <a:uLnTx/>
                <a:uFillTx/>
                <a:latin typeface="Bierstadt"/>
                <a:ea typeface="+mn-ea"/>
                <a:cs typeface="+mn-cs"/>
                <a:hlinkClick r:id="rId3"/>
              </a:rPr>
              <a:t>Valve Corporation</a:t>
            </a:r>
            <a:r>
              <a:rPr kumimoji="0" lang="en-CA" b="0" i="0" u="none" strike="noStrike" kern="1200" cap="none" spc="0" normalizeH="0" baseline="0" noProof="0" dirty="0">
                <a:ln>
                  <a:noFill/>
                </a:ln>
                <a:solidFill>
                  <a:prstClr val="white"/>
                </a:solidFill>
                <a:effectLst/>
                <a:uLnTx/>
                <a:uFillTx/>
                <a:latin typeface="Bierstad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Famous and Well-Known titan of the gaming industry for developing and publisher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Famous for the Half-Life, portal, Left 4 Dead and many other iconic franchises.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Creating Steam: The largest digital vendor of video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Well-Known player in the VR industry and have been successful in creating their own VR headset</a:t>
            </a:r>
          </a:p>
          <a:p>
            <a:pPr marR="0" lvl="0" algn="l" defTabSz="914400" rtl="0" eaLnBrk="1" fontAlgn="auto" latinLnBrk="0" hangingPunct="1">
              <a:lnSpc>
                <a:spcPct val="100000"/>
              </a:lnSpc>
              <a:spcBef>
                <a:spcPts val="0"/>
              </a:spcBef>
              <a:spcAft>
                <a:spcPts val="0"/>
              </a:spcAft>
              <a:buClrTx/>
              <a:buSzTx/>
              <a:tabLst/>
              <a:defRPr/>
            </a:pPr>
            <a:r>
              <a:rPr lang="en-CA" dirty="0">
                <a:solidFill>
                  <a:prstClr val="white"/>
                </a:solidFill>
                <a:latin typeface="Bierstadt"/>
              </a:rPr>
              <a:t>      </a:t>
            </a:r>
            <a:r>
              <a:rPr lang="en-US" dirty="0">
                <a:solidFill>
                  <a:prstClr val="white"/>
                </a:solidFill>
                <a:latin typeface="Bierstadt"/>
              </a:rPr>
              <a:t>and at the same time collaborating with Hp and HTC on their respective headsets.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17" name="Picture 16">
            <a:extLst>
              <a:ext uri="{FF2B5EF4-FFF2-40B4-BE49-F238E27FC236}">
                <a16:creationId xmlns:a16="http://schemas.microsoft.com/office/drawing/2014/main" id="{CEC7A67E-751A-1C2B-A9CB-9B9FC23E3207}"/>
              </a:ext>
            </a:extLst>
          </p:cNvPr>
          <p:cNvPicPr>
            <a:picLocks noChangeAspect="1"/>
          </p:cNvPicPr>
          <p:nvPr/>
        </p:nvPicPr>
        <p:blipFill>
          <a:blip r:embed="rId4"/>
          <a:stretch>
            <a:fillRect/>
          </a:stretch>
        </p:blipFill>
        <p:spPr>
          <a:xfrm>
            <a:off x="408855" y="1414825"/>
            <a:ext cx="975445" cy="1237595"/>
          </a:xfrm>
          <a:prstGeom prst="rect">
            <a:avLst/>
          </a:prstGeom>
        </p:spPr>
      </p:pic>
    </p:spTree>
    <p:extLst>
      <p:ext uri="{BB962C8B-B14F-4D97-AF65-F5344CB8AC3E}">
        <p14:creationId xmlns:p14="http://schemas.microsoft.com/office/powerpoint/2010/main" val="250310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8" end="8"/>
                                            </p:txEl>
                                          </p:spTgt>
                                        </p:tgtEl>
                                        <p:attrNameLst>
                                          <p:attrName>style.visibility</p:attrName>
                                        </p:attrNameLst>
                                      </p:cBhvr>
                                      <p:to>
                                        <p:strVal val="visible"/>
                                      </p:to>
                                    </p:set>
                                    <p:animEffect transition="in" filter="fade">
                                      <p:cBhvr>
                                        <p:cTn id="32" dur="500"/>
                                        <p:tgtEl>
                                          <p:spTgt spid="1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10" end="10"/>
                                            </p:txEl>
                                          </p:spTgt>
                                        </p:tgtEl>
                                        <p:attrNameLst>
                                          <p:attrName>style.visibility</p:attrName>
                                        </p:attrNameLst>
                                      </p:cBhvr>
                                      <p:to>
                                        <p:strVal val="visible"/>
                                      </p:to>
                                    </p:set>
                                    <p:animEffect transition="in" filter="fade">
                                      <p:cBhvr>
                                        <p:cTn id="37" dur="500"/>
                                        <p:tgtEl>
                                          <p:spTgt spid="16">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xEl>
                                              <p:pRg st="11" end="11"/>
                                            </p:txEl>
                                          </p:spTgt>
                                        </p:tgtEl>
                                        <p:attrNameLst>
                                          <p:attrName>style.visibility</p:attrName>
                                        </p:attrNameLst>
                                      </p:cBhvr>
                                      <p:to>
                                        <p:strVal val="visible"/>
                                      </p:to>
                                    </p:set>
                                    <p:animEffect transition="in" filter="fade">
                                      <p:cBhvr>
                                        <p:cTn id="40" dur="500"/>
                                        <p:tgtEl>
                                          <p:spTgt spid="1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9</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32018" y="18701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951469"/>
            <a:ext cx="12192000" cy="5909310"/>
          </a:xfrm>
          <a:prstGeom prst="rect">
            <a:avLst/>
          </a:prstGeom>
          <a:noFill/>
        </p:spPr>
        <p:txBody>
          <a:bodyPr wrap="square">
            <a:spAutoFit/>
          </a:bodyPr>
          <a:lstStyle/>
          <a:p>
            <a:pPr>
              <a:defRPr/>
            </a:pPr>
            <a:r>
              <a:rPr kumimoji="0" lang="en-CA" b="0" i="0" u="none" strike="noStrike" kern="1200" cap="none" spc="0" normalizeH="0" baseline="0" noProof="0" dirty="0">
                <a:ln>
                  <a:noFill/>
                </a:ln>
                <a:solidFill>
                  <a:prstClr val="white"/>
                </a:solidFill>
                <a:effectLst/>
                <a:uLnTx/>
                <a:uFillTx/>
                <a:latin typeface="Bierstadt"/>
                <a:ea typeface="+mn-ea"/>
                <a:cs typeface="+mn-cs"/>
              </a:rPr>
              <a:t>2.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3"/>
              </a:rPr>
              <a:t>ILM X LAB:</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lvl="0" indent="-285750">
              <a:buFont typeface="Arial" panose="020B0604020202020204" pitchFamily="34" charset="0"/>
              <a:buChar char="•"/>
              <a:defRPr/>
            </a:pPr>
            <a:r>
              <a:rPr lang="en-US" dirty="0">
                <a:solidFill>
                  <a:prstClr val="white"/>
                </a:solidFill>
              </a:rPr>
              <a:t> ILM  was founded by George Lucas and the company is responsible for providing outstanding special effects for more than 400 films.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 Studio that was founded in 2015 by the biggest visual effects company in the business, Industrial light &amp; Magic (ILM).</a:t>
            </a:r>
          </a:p>
          <a:p>
            <a:pPr marR="0" lvl="0" algn="l" defTabSz="914400" rtl="0" eaLnBrk="1" fontAlgn="auto" latinLnBrk="0" hangingPunct="1">
              <a:lnSpc>
                <a:spcPct val="100000"/>
              </a:lnSpc>
              <a:spcBef>
                <a:spcPts val="0"/>
              </a:spcBef>
              <a:spcAft>
                <a:spcPts val="0"/>
              </a:spcAft>
              <a:buClrTx/>
              <a:buSzTx/>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Dedicated to creating visually stunning, immersive games with their famous lp’s, Star Wars, Marvel and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Vader Immortal: A Star Wars VR Series and Tales from the Galaxy’s Edge are most notable and successful titles from the studio.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2" name="Picture 1">
            <a:extLst>
              <a:ext uri="{FF2B5EF4-FFF2-40B4-BE49-F238E27FC236}">
                <a16:creationId xmlns:a16="http://schemas.microsoft.com/office/drawing/2014/main" id="{1639BA50-E544-E9DA-2E7B-05E1C915AE49}"/>
              </a:ext>
            </a:extLst>
          </p:cNvPr>
          <p:cNvPicPr>
            <a:picLocks noChangeAspect="1"/>
          </p:cNvPicPr>
          <p:nvPr/>
        </p:nvPicPr>
        <p:blipFill>
          <a:blip r:embed="rId4"/>
          <a:stretch>
            <a:fillRect/>
          </a:stretch>
        </p:blipFill>
        <p:spPr>
          <a:xfrm>
            <a:off x="307801" y="649544"/>
            <a:ext cx="1024217" cy="1737511"/>
          </a:xfrm>
          <a:prstGeom prst="rect">
            <a:avLst/>
          </a:prstGeom>
        </p:spPr>
      </p:pic>
    </p:spTree>
    <p:extLst>
      <p:ext uri="{BB962C8B-B14F-4D97-AF65-F5344CB8AC3E}">
        <p14:creationId xmlns:p14="http://schemas.microsoft.com/office/powerpoint/2010/main" val="85926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8" end="8"/>
                                            </p:txEl>
                                          </p:spTgt>
                                        </p:tgtEl>
                                        <p:attrNameLst>
                                          <p:attrName>style.visibility</p:attrName>
                                        </p:attrNameLst>
                                      </p:cBhvr>
                                      <p:to>
                                        <p:strVal val="visible"/>
                                      </p:to>
                                    </p:set>
                                    <p:animEffect transition="in" filter="fade">
                                      <p:cBhvr>
                                        <p:cTn id="32"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1552</TotalTime>
  <Words>2233</Words>
  <Application>Microsoft Office PowerPoint</Application>
  <PresentationFormat>Widescreen</PresentationFormat>
  <Paragraphs>284</Paragraphs>
  <Slides>17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Bierstadt</vt:lpstr>
      <vt:lpstr>Calibri</vt:lpstr>
      <vt:lpstr>Courier New</vt:lpstr>
      <vt:lpstr>Posterama</vt:lpstr>
      <vt:lpstr>Posterama Bold</vt:lpstr>
      <vt:lpstr>Segoe UI Webfont</vt:lpstr>
      <vt:lpstr>Wingdings</vt:lpstr>
      <vt:lpstr>Office Theme</vt:lpstr>
      <vt:lpstr>VR Gaming Market analysis Presentation  </vt:lpstr>
      <vt:lpstr>Shout out  </vt:lpstr>
      <vt:lpstr>Introduction </vt:lpstr>
      <vt:lpstr>Introduction </vt:lpstr>
      <vt:lpstr>Key Findings </vt:lpstr>
      <vt:lpstr>Market Overview and Growth </vt:lpstr>
      <vt:lpstr>PowerPoint Presentation</vt:lpstr>
      <vt:lpstr>VR Gaming Development Companies </vt:lpstr>
      <vt:lpstr>VR Gaming Development Companies </vt:lpstr>
      <vt:lpstr>VR Gaming Development Companies </vt:lpstr>
      <vt:lpstr>Headsets </vt:lpstr>
      <vt:lpstr>The Future/Summary</vt:lpstr>
      <vt:lpstr>Next Step </vt:lpstr>
      <vt:lpstr>Thank you</vt:lpstr>
      <vt:lpstr>Questions?</vt:lpstr>
      <vt:lpstr>References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Gaming Market analysis Presentation</dc:title>
  <dc:creator>Humza Sheikh</dc:creator>
  <cp:lastModifiedBy>Humza Sheikh</cp:lastModifiedBy>
  <cp:revision>3</cp:revision>
  <dcterms:created xsi:type="dcterms:W3CDTF">2023-10-24T15:46:05Z</dcterms:created>
  <dcterms:modified xsi:type="dcterms:W3CDTF">2023-12-06T21:22:25Z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